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26_5B44DC07.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7FFFF436_BB9908CB.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FFFF43B_F41FB09E.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7FFFF43D_7A03864A.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345" r:id="rId3"/>
    <p:sldId id="300" r:id="rId4"/>
    <p:sldId id="2147480629" r:id="rId5"/>
    <p:sldId id="276" r:id="rId6"/>
    <p:sldId id="2147480614" r:id="rId7"/>
    <p:sldId id="332" r:id="rId8"/>
    <p:sldId id="294" r:id="rId9"/>
    <p:sldId id="2147480642" r:id="rId10"/>
    <p:sldId id="2147480640" r:id="rId11"/>
    <p:sldId id="2147480630" r:id="rId12"/>
    <p:sldId id="2147480641" r:id="rId13"/>
    <p:sldId id="297" r:id="rId14"/>
    <p:sldId id="2147480636" r:id="rId15"/>
    <p:sldId id="2147480647" r:id="rId16"/>
    <p:sldId id="2147480635" r:id="rId17"/>
    <p:sldId id="2147480650" r:id="rId18"/>
    <p:sldId id="2147480648" r:id="rId19"/>
    <p:sldId id="2147480645" r:id="rId20"/>
    <p:sldId id="2147480633" r:id="rId21"/>
    <p:sldId id="2147480637" r:id="rId22"/>
    <p:sldId id="2147480646" r:id="rId23"/>
    <p:sldId id="337" r:id="rId24"/>
    <p:sldId id="2147480631" r:id="rId25"/>
    <p:sldId id="291" r:id="rId26"/>
    <p:sldId id="28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EC5663-CD19-682D-3950-0F09AF715785}" name="Gallagher, Jane (enGen)" initials="JG" userId="S::Jane.Gallagher@goengen.com::d594bc5a-2914-4fe6-9d22-f937f80957ea" providerId="AD"/>
  <p188:author id="{D84188C4-A6AB-4237-E502-CB0712F2ACD2}" name="Northrup, Parker (enGen)" initials="N(" userId="S::parker.northrup@goengen.com::47cc4a57-14f5-41dd-bbeb-d926664c44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DDF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B92632-FD4E-FF4D-95DB-7AC61A0224AC}" v="73" dt="2024-12-04T19:24:25.2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52" autoAdjust="0"/>
    <p:restoredTop sz="96516" autoAdjust="0"/>
  </p:normalViewPr>
  <p:slideViewPr>
    <p:cSldViewPr snapToGrid="0">
      <p:cViewPr>
        <p:scale>
          <a:sx n="93" d="100"/>
          <a:sy n="93" d="100"/>
        </p:scale>
        <p:origin x="904" y="1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omments/modernComment_126_5B44DC07.xml><?xml version="1.0" encoding="utf-8"?>
<p188:cmLst xmlns:a="http://schemas.openxmlformats.org/drawingml/2006/main" xmlns:r="http://schemas.openxmlformats.org/officeDocument/2006/relationships" xmlns:p188="http://schemas.microsoft.com/office/powerpoint/2018/8/main">
  <p188:cm id="{B59A0854-5E3F-4BE3-A19E-CB83CC6803F2}" authorId="{D84188C4-A6AB-4237-E502-CB0712F2ACD2}" created="2024-11-20T22:01:46.130">
    <ac:deMkLst xmlns:ac="http://schemas.microsoft.com/office/drawing/2013/main/command">
      <pc:docMk xmlns:pc="http://schemas.microsoft.com/office/powerpoint/2013/main/command"/>
      <pc:sldMk xmlns:pc="http://schemas.microsoft.com/office/powerpoint/2013/main/command" cId="1531239431" sldId="294"/>
      <ac:picMk id="6" creationId="{EC826BF1-B7A7-8F97-52EB-1FBFFF434096}"/>
    </ac:deMkLst>
    <p188:txBody>
      <a:bodyPr/>
      <a:lstStyle/>
      <a:p>
        <a:r>
          <a:rPr lang="en-US"/>
          <a:t>Add the task question you asked the users</a:t>
        </a:r>
      </a:p>
    </p188:txBody>
    <p188:extLst>
      <p:ext xmlns:p="http://schemas.openxmlformats.org/presentationml/2006/main" uri="{57CB4572-C831-44C2-8A1C-0ADB6CCDFE69}">
        <p223:reactions xmlns:p223="http://schemas.microsoft.com/office/powerpoint/2022/03/main">
          <p223:rxn type="👍">
            <p223:instance time="2024-11-21T13:54:24.946" authorId="{D5EC5663-CD19-682D-3950-0F09AF715785}"/>
          </p223:rxn>
        </p223:reactions>
      </p:ext>
    </p188:extLst>
  </p188:cm>
</p188:cmLst>
</file>

<file path=ppt/comments/modernComment_7FFFF436_BB9908CB.xml><?xml version="1.0" encoding="utf-8"?>
<p188:cmLst xmlns:a="http://schemas.openxmlformats.org/drawingml/2006/main" xmlns:r="http://schemas.openxmlformats.org/officeDocument/2006/relationships" xmlns:p188="http://schemas.microsoft.com/office/powerpoint/2018/8/main">
  <p188:cm id="{25661CB1-94FB-44DD-B826-0D7D0A24C3E0}" authorId="{D84188C4-A6AB-4237-E502-CB0712F2ACD2}" created="2024-11-20T22:02:55.350">
    <ac:deMkLst xmlns:ac="http://schemas.microsoft.com/office/drawing/2013/main/command">
      <pc:docMk xmlns:pc="http://schemas.microsoft.com/office/powerpoint/2013/main/command"/>
      <pc:sldMk xmlns:pc="http://schemas.microsoft.com/office/powerpoint/2013/main/command" cId="3147368651" sldId="2147480630"/>
      <ac:spMk id="45" creationId="{07CE8006-A1D2-04C7-1D1D-45E4D9594AEB}"/>
    </ac:deMkLst>
    <p188:txBody>
      <a:bodyPr/>
      <a:lstStyle/>
      <a:p>
        <a:r>
          <a:rPr lang="en-US"/>
          <a:t>Add task question</a:t>
        </a:r>
      </a:p>
    </p188:txBody>
  </p188:cm>
  <p188:cm id="{3A35B0F5-8FEA-47EE-8C97-FA204737BBE5}" authorId="{D84188C4-A6AB-4237-E502-CB0712F2ACD2}" created="2024-11-20T22:43:14.331">
    <pc:sldMkLst xmlns:pc="http://schemas.microsoft.com/office/powerpoint/2013/main/command">
      <pc:docMk/>
      <pc:sldMk cId="3147368651" sldId="2147480630"/>
    </pc:sldMkLst>
    <p188:txBody>
      <a:bodyPr/>
      <a:lstStyle/>
      <a:p>
        <a:r>
          <a:rPr lang="en-US"/>
          <a:t>Add context that the relay page was overlooked  or confusing</a:t>
        </a:r>
      </a:p>
    </p188:txBody>
  </p188:cm>
</p188:cmLst>
</file>

<file path=ppt/comments/modernComment_7FFFF43B_F41FB09E.xml><?xml version="1.0" encoding="utf-8"?>
<p188:cmLst xmlns:a="http://schemas.openxmlformats.org/drawingml/2006/main" xmlns:r="http://schemas.openxmlformats.org/officeDocument/2006/relationships" xmlns:p188="http://schemas.microsoft.com/office/powerpoint/2018/8/main">
  <p188:cm id="{78D746EF-6475-45FC-9E8F-859292D85827}" authorId="{D84188C4-A6AB-4237-E502-CB0712F2ACD2}" created="2024-11-20T22:15:12.868">
    <ac:deMkLst xmlns:ac="http://schemas.microsoft.com/office/drawing/2013/main/command">
      <pc:docMk xmlns:pc="http://schemas.microsoft.com/office/powerpoint/2013/main/command"/>
      <pc:sldMk xmlns:pc="http://schemas.microsoft.com/office/powerpoint/2013/main/command" cId="4095717534" sldId="2147480635"/>
      <ac:picMk id="5" creationId="{9273C606-83E6-9398-27FF-DF096E85591E}"/>
    </ac:deMkLst>
    <p188:txBody>
      <a:bodyPr/>
      <a:lstStyle/>
      <a:p>
        <a:r>
          <a:rPr lang="en-US"/>
          <a:t>What is Simplified and Streamlined? I would be more specific.</a:t>
        </a:r>
      </a:p>
    </p188:txBody>
  </p188:cm>
</p188:cmLst>
</file>

<file path=ppt/comments/modernComment_7FFFF43D_7A03864A.xml><?xml version="1.0" encoding="utf-8"?>
<p188:cmLst xmlns:a="http://schemas.openxmlformats.org/drawingml/2006/main" xmlns:r="http://schemas.openxmlformats.org/officeDocument/2006/relationships" xmlns:p188="http://schemas.microsoft.com/office/powerpoint/2018/8/main">
  <p188:cm id="{C946737B-29D1-4DDE-8496-AEB73277D868}" authorId="{D84188C4-A6AB-4237-E502-CB0712F2ACD2}" created="2024-11-20T22:45:46.773">
    <pc:sldMkLst xmlns:pc="http://schemas.microsoft.com/office/powerpoint/2013/main/command">
      <pc:docMk/>
      <pc:sldMk cId="2047051338" sldId="2147480637"/>
    </pc:sldMkLst>
    <p188:txBody>
      <a:bodyPr/>
      <a:lstStyle/>
      <a:p>
        <a:r>
          <a:rPr lang="en-US"/>
          <a:t>Add slide after this one to recommend removing relay page.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517C04-BCC5-490B-8EA5-5847A8D08013}" type="datetimeFigureOut">
              <a:rPr lang="en-US" smtClean="0"/>
              <a:t>12/2/24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2CD8A0-4498-447F-BEBD-54BE998A1438}" type="slidenum">
              <a:rPr lang="en-US" smtClean="0"/>
              <a:t>‹#›</a:t>
            </a:fld>
            <a:endParaRPr lang="en-US"/>
          </a:p>
        </p:txBody>
      </p:sp>
    </p:spTree>
    <p:extLst>
      <p:ext uri="{BB962C8B-B14F-4D97-AF65-F5344CB8AC3E}">
        <p14:creationId xmlns:p14="http://schemas.microsoft.com/office/powerpoint/2010/main" val="2271468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Make intro more brief = …"validate </a:t>
            </a:r>
            <a:r>
              <a:rPr lang="en-US" b="1" err="1">
                <a:cs typeface="Calibri"/>
              </a:rPr>
              <a:t>whats</a:t>
            </a:r>
            <a:r>
              <a:rPr lang="en-US" b="1">
                <a:cs typeface="Calibri"/>
              </a:rPr>
              <a:t> true". Or "Validating </a:t>
            </a:r>
            <a:r>
              <a:rPr lang="en-US" b="1" err="1">
                <a:cs typeface="Calibri"/>
              </a:rPr>
              <a:t>VoC</a:t>
            </a:r>
            <a:r>
              <a:rPr lang="en-US" b="1">
                <a:cs typeface="Calibri"/>
              </a:rPr>
              <a:t> comments"</a:t>
            </a:r>
            <a:endParaRPr lang="en-US" b="1"/>
          </a:p>
          <a:p>
            <a:endParaRPr lang="en-US" b="1"/>
          </a:p>
          <a:p>
            <a:endParaRPr lang="en-US" b="1">
              <a:cs typeface="Calibri" panose="020F0502020204030204"/>
            </a:endParaRPr>
          </a:p>
          <a:p>
            <a:endParaRPr lang="en-US" b="1">
              <a:cs typeface="Calibri" panose="020F0502020204030204"/>
            </a:endParaRPr>
          </a:p>
          <a:p>
            <a:endParaRPr lang="en-US" b="1"/>
          </a:p>
          <a:p>
            <a:r>
              <a:rPr lang="en-US" b="1"/>
              <a:t>Summary:</a:t>
            </a:r>
            <a:r>
              <a:rPr lang="en-US"/>
              <a:t> Contact Us was findable on both Desktop and Mobile but Members still struggled to easily navigate to the page.  A few simple changes to the labels and experience is recommended along with continued holistic research efforts with Providers and Employers audiences. </a:t>
            </a:r>
            <a:endParaRPr lang="en-US">
              <a:cs typeface="Calibri"/>
            </a:endParaRPr>
          </a:p>
          <a:p>
            <a:endParaRPr lang="en-US"/>
          </a:p>
          <a:p>
            <a:endParaRPr lang="en-US"/>
          </a:p>
          <a:p>
            <a:r>
              <a:rPr lang="en-US"/>
              <a:t>help us evolve our website an effort to </a:t>
            </a:r>
            <a:endParaRPr lang="en-US">
              <a:cs typeface="Calibri" panose="020F0502020204030204"/>
            </a:endParaRPr>
          </a:p>
          <a:p>
            <a:r>
              <a:rPr lang="en-US"/>
              <a:t> (Add here’s we’re at: Mention audiences/product – website strategy/process, and what we still need to do)</a:t>
            </a:r>
            <a:endParaRPr lang="en-US">
              <a:cs typeface="Calibri"/>
            </a:endParaRPr>
          </a:p>
          <a:p>
            <a:endParaRPr lang="en-US"/>
          </a:p>
          <a:p>
            <a:endParaRPr lang="en-US">
              <a:ea typeface="Calibri"/>
              <a:cs typeface="Calibri"/>
            </a:endParaRPr>
          </a:p>
          <a:p>
            <a:r>
              <a:rPr lang="en-US">
                <a:ea typeface="Calibri"/>
                <a:cs typeface="Calibri"/>
              </a:rPr>
              <a:t>These are the business problems and how they connect to website</a:t>
            </a:r>
            <a:endParaRPr lang="en-US"/>
          </a:p>
          <a:p>
            <a:endParaRPr lang="en-US">
              <a:ea typeface="Calibri"/>
              <a:cs typeface="Calibri"/>
            </a:endParaRPr>
          </a:p>
          <a:p>
            <a:r>
              <a:rPr lang="en-US">
                <a:ea typeface="Calibri"/>
                <a:cs typeface="Calibri"/>
              </a:rPr>
              <a:t>What's the impact: Why do we care</a:t>
            </a:r>
            <a:endParaRPr lang="en-US"/>
          </a:p>
          <a:p>
            <a:r>
              <a:rPr lang="en-US">
                <a:ea typeface="Calibri"/>
                <a:cs typeface="Calibri"/>
              </a:rPr>
              <a:t>Do we want them to find contact info or not</a:t>
            </a:r>
          </a:p>
          <a:p>
            <a:r>
              <a:rPr lang="en-US">
                <a:ea typeface="Calibri"/>
                <a:cs typeface="Calibri"/>
              </a:rPr>
              <a:t>Is there actually an issue? Understand the issue</a:t>
            </a:r>
          </a:p>
          <a:p>
            <a:r>
              <a:rPr lang="en-US">
                <a:ea typeface="Calibri"/>
                <a:cs typeface="Calibri"/>
              </a:rPr>
              <a:t>Wide range Systemic problem, or </a:t>
            </a:r>
            <a:r>
              <a:rPr lang="en-US" err="1">
                <a:ea typeface="Calibri"/>
                <a:cs typeface="Calibri"/>
              </a:rPr>
              <a:t>nosiy</a:t>
            </a:r>
            <a:r>
              <a:rPr lang="en-US">
                <a:ea typeface="Calibri"/>
                <a:cs typeface="Calibri"/>
              </a:rPr>
              <a:t> few loud people (if contacting then)</a:t>
            </a:r>
          </a:p>
          <a:p>
            <a:r>
              <a:rPr lang="en-US">
                <a:ea typeface="Calibri"/>
                <a:cs typeface="Calibri"/>
              </a:rPr>
              <a:t>Understand mental framework, and more places we surface and push people</a:t>
            </a:r>
          </a:p>
          <a:p>
            <a:endParaRPr lang="en-US">
              <a:ea typeface="Calibri"/>
              <a:cs typeface="Calibri"/>
            </a:endParaRPr>
          </a:p>
          <a:p>
            <a:endParaRPr lang="en-US">
              <a:ea typeface="Calibri"/>
              <a:cs typeface="Calibri"/>
            </a:endParaRPr>
          </a:p>
          <a:p>
            <a:r>
              <a:rPr lang="en-US">
                <a:ea typeface="Calibri"/>
                <a:cs typeface="Calibri"/>
              </a:rPr>
              <a:t>Summary</a:t>
            </a:r>
          </a:p>
          <a:p>
            <a:r>
              <a:rPr lang="en-US">
                <a:ea typeface="Calibri"/>
                <a:cs typeface="Calibri"/>
              </a:rPr>
              <a:t>Is it findable or not</a:t>
            </a:r>
          </a:p>
          <a:p>
            <a:r>
              <a:rPr lang="en-US">
                <a:ea typeface="Calibri"/>
                <a:cs typeface="Calibri"/>
              </a:rPr>
              <a:t>How are the different audiences thinking about contact us &amp;</a:t>
            </a:r>
          </a:p>
          <a:p>
            <a:r>
              <a:rPr lang="en-US">
                <a:ea typeface="Calibri"/>
                <a:cs typeface="Calibri"/>
              </a:rPr>
              <a:t>Ramifications, and what we might think</a:t>
            </a:r>
          </a:p>
        </p:txBody>
      </p:sp>
      <p:sp>
        <p:nvSpPr>
          <p:cNvPr id="4" name="Slide Number Placeholder 3"/>
          <p:cNvSpPr>
            <a:spLocks noGrp="1"/>
          </p:cNvSpPr>
          <p:nvPr>
            <p:ph type="sldNum" sz="quarter" idx="5"/>
          </p:nvPr>
        </p:nvSpPr>
        <p:spPr/>
        <p:txBody>
          <a:bodyPr/>
          <a:lstStyle/>
          <a:p>
            <a:fld id="{CC164423-0729-2349-999A-6BD84ED0C88A}" type="slidenum">
              <a:rPr lang="en-US" smtClean="0"/>
              <a:t>3</a:t>
            </a:fld>
            <a:endParaRPr lang="en-US"/>
          </a:p>
        </p:txBody>
      </p:sp>
    </p:spTree>
    <p:extLst>
      <p:ext uri="{BB962C8B-B14F-4D97-AF65-F5344CB8AC3E}">
        <p14:creationId xmlns:p14="http://schemas.microsoft.com/office/powerpoint/2010/main" val="2107454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A0BB6-43AB-3EF9-B0A7-A00064260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2AA9E-F331-E3EF-1CE3-E9E9595EA6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3767B7-5D59-EEE2-F4ED-AC7E4DB11B11}"/>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59328864-AC66-B3A1-EAEE-B5C75EF23EEF}"/>
              </a:ext>
            </a:extLst>
          </p:cNvPr>
          <p:cNvSpPr>
            <a:spLocks noGrp="1"/>
          </p:cNvSpPr>
          <p:nvPr>
            <p:ph type="sldNum" sz="quarter" idx="5"/>
          </p:nvPr>
        </p:nvSpPr>
        <p:spPr/>
        <p:txBody>
          <a:bodyPr/>
          <a:lstStyle/>
          <a:p>
            <a:fld id="{CC164423-0729-2349-999A-6BD84ED0C88A}" type="slidenum">
              <a:rPr lang="en-US" smtClean="0"/>
              <a:t>16</a:t>
            </a:fld>
            <a:endParaRPr lang="en-US"/>
          </a:p>
        </p:txBody>
      </p:sp>
    </p:spTree>
    <p:extLst>
      <p:ext uri="{BB962C8B-B14F-4D97-AF65-F5344CB8AC3E}">
        <p14:creationId xmlns:p14="http://schemas.microsoft.com/office/powerpoint/2010/main" val="3417844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7A4A4-2F52-D599-6BE4-CF87B5DABB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61D94F-E733-F475-CB8B-157A6594E5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490AE-0031-33F5-F634-465983BECFAB}"/>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CA952E34-B56B-8DDA-0F1E-07297D522682}"/>
              </a:ext>
            </a:extLst>
          </p:cNvPr>
          <p:cNvSpPr>
            <a:spLocks noGrp="1"/>
          </p:cNvSpPr>
          <p:nvPr>
            <p:ph type="sldNum" sz="quarter" idx="5"/>
          </p:nvPr>
        </p:nvSpPr>
        <p:spPr/>
        <p:txBody>
          <a:bodyPr/>
          <a:lstStyle/>
          <a:p>
            <a:fld id="{CC164423-0729-2349-999A-6BD84ED0C88A}" type="slidenum">
              <a:rPr lang="en-US" smtClean="0"/>
              <a:t>17</a:t>
            </a:fld>
            <a:endParaRPr lang="en-US"/>
          </a:p>
        </p:txBody>
      </p:sp>
    </p:spTree>
    <p:extLst>
      <p:ext uri="{BB962C8B-B14F-4D97-AF65-F5344CB8AC3E}">
        <p14:creationId xmlns:p14="http://schemas.microsoft.com/office/powerpoint/2010/main" val="2701295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86DB4-D538-876C-72BE-19F8EA8BFF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548350-1BD1-D041-6585-ABC6F2DAE0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8E10AF-F462-245B-C383-AB3D964FE573}"/>
              </a:ext>
            </a:extLst>
          </p:cNvPr>
          <p:cNvSpPr>
            <a:spLocks noGrp="1"/>
          </p:cNvSpPr>
          <p:nvPr>
            <p:ph type="body" idx="1"/>
          </p:nvPr>
        </p:nvSpPr>
        <p:spPr/>
        <p:txBody>
          <a:bodyPr/>
          <a:lstStyle/>
          <a:p>
            <a:r>
              <a:rPr lang="en-US">
                <a:cs typeface="Calibri"/>
              </a:rPr>
              <a:t>Add</a:t>
            </a:r>
          </a:p>
          <a:p>
            <a:pPr marL="171450" indent="-171450">
              <a:buFont typeface="Arial"/>
              <a:buChar char="•"/>
            </a:pPr>
            <a:r>
              <a:rPr lang="en-US"/>
              <a:t>Add information about how to update PDO (</a:t>
            </a:r>
            <a:r>
              <a:rPr lang="en-US" b="1"/>
              <a:t>Primary Dentist Office</a:t>
            </a:r>
            <a:r>
              <a:rPr lang="en-US"/>
              <a:t>) or family information to help center and in MDB or linking MDB to Help Center</a:t>
            </a:r>
            <a:endParaRPr lang="en-US">
              <a:cs typeface="Calibri"/>
            </a:endParaRPr>
          </a:p>
          <a:p>
            <a:endParaRPr lang="en-US">
              <a:cs typeface="Calibri"/>
            </a:endParaRPr>
          </a:p>
          <a:p>
            <a:pPr marL="171450" indent="-171450">
              <a:buFont typeface="Arial"/>
              <a:buChar char="•"/>
            </a:pPr>
            <a:r>
              <a:rPr lang="en-US"/>
              <a:t>Help Center should be nurtured over time. Pruning what isn’t being used and adding new topics that align with </a:t>
            </a:r>
            <a:r>
              <a:rPr lang="en-US" err="1"/>
              <a:t>VoC</a:t>
            </a:r>
            <a:r>
              <a:rPr lang="en-US"/>
              <a:t> data</a:t>
            </a:r>
            <a:endParaRPr lang="en-US">
              <a:cs typeface="Calibri"/>
            </a:endParaRPr>
          </a:p>
          <a:p>
            <a:pPr marL="171450" indent="-171450">
              <a:buFont typeface="Arial"/>
              <a:buChar char="•"/>
            </a:pPr>
            <a:endParaRPr lang="en-US">
              <a:cs typeface="Calibri"/>
            </a:endParaRPr>
          </a:p>
          <a:p>
            <a:pPr marL="171450" indent="-171450">
              <a:lnSpc>
                <a:spcPct val="90000"/>
              </a:lnSpc>
              <a:spcBef>
                <a:spcPts val="1000"/>
              </a:spcBef>
              <a:buFont typeface="Arial"/>
              <a:buChar char="•"/>
            </a:pPr>
            <a:r>
              <a:rPr lang="en-US" b="1"/>
              <a:t>Help Center</a:t>
            </a:r>
            <a:endParaRPr lang="en-US"/>
          </a:p>
          <a:p>
            <a:pPr marL="171450" indent="-171450">
              <a:lnSpc>
                <a:spcPct val="90000"/>
              </a:lnSpc>
              <a:spcBef>
                <a:spcPts val="1000"/>
              </a:spcBef>
              <a:buFont typeface="Arial,Sans-Serif"/>
              <a:buChar char="•"/>
            </a:pPr>
            <a:r>
              <a:rPr lang="en-US"/>
              <a:t>We recommend maintaining (adding and removing) the Help Center and use consistent keywords in titles</a:t>
            </a:r>
          </a:p>
          <a:p>
            <a:pPr marL="171450" indent="-171450">
              <a:lnSpc>
                <a:spcPct val="90000"/>
              </a:lnSpc>
              <a:spcBef>
                <a:spcPts val="1000"/>
              </a:spcBef>
              <a:buFont typeface="Arial,Sans-Serif"/>
              <a:buChar char="•"/>
            </a:pPr>
            <a:r>
              <a:rPr lang="en-US"/>
              <a:t>Consider advocating for LucidWorks to improve the search functionality</a:t>
            </a:r>
          </a:p>
          <a:p>
            <a:pPr marL="171450" indent="-171450">
              <a:lnSpc>
                <a:spcPct val="90000"/>
              </a:lnSpc>
              <a:spcBef>
                <a:spcPts val="1000"/>
              </a:spcBef>
              <a:buFont typeface="Arial,Sans-Serif"/>
              <a:buChar char="•"/>
            </a:pPr>
            <a:endParaRPr lang="en-US"/>
          </a:p>
          <a:p>
            <a:pPr marL="171450" indent="-171450">
              <a:lnSpc>
                <a:spcPct val="90000"/>
              </a:lnSpc>
              <a:spcBef>
                <a:spcPts val="1000"/>
              </a:spcBef>
              <a:buFont typeface="Arial"/>
              <a:buChar char="•"/>
            </a:pPr>
            <a:r>
              <a:rPr lang="en-US" b="1"/>
              <a:t>ID</a:t>
            </a:r>
            <a:endParaRPr lang="en-US"/>
          </a:p>
          <a:p>
            <a:pPr marL="171450" indent="-171450">
              <a:lnSpc>
                <a:spcPct val="90000"/>
              </a:lnSpc>
              <a:spcBef>
                <a:spcPts val="1000"/>
              </a:spcBef>
              <a:buFont typeface="Arial"/>
              <a:buChar char="•"/>
            </a:pPr>
            <a:r>
              <a:rPr lang="en-US"/>
              <a:t>We recommend further research on the topic</a:t>
            </a:r>
          </a:p>
          <a:p>
            <a:pPr marL="171450" indent="-171450">
              <a:buFont typeface="Arial"/>
              <a:buChar char="•"/>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ECAB9295-9E1B-CA7D-07B7-70D704C37AB2}"/>
              </a:ext>
            </a:extLst>
          </p:cNvPr>
          <p:cNvSpPr>
            <a:spLocks noGrp="1"/>
          </p:cNvSpPr>
          <p:nvPr>
            <p:ph type="sldNum" sz="quarter" idx="5"/>
          </p:nvPr>
        </p:nvSpPr>
        <p:spPr/>
        <p:txBody>
          <a:bodyPr/>
          <a:lstStyle/>
          <a:p>
            <a:fld id="{CC164423-0729-2349-999A-6BD84ED0C88A}" type="slidenum">
              <a:rPr lang="en-US" smtClean="0"/>
              <a:t>18</a:t>
            </a:fld>
            <a:endParaRPr lang="en-US"/>
          </a:p>
        </p:txBody>
      </p:sp>
    </p:spTree>
    <p:extLst>
      <p:ext uri="{BB962C8B-B14F-4D97-AF65-F5344CB8AC3E}">
        <p14:creationId xmlns:p14="http://schemas.microsoft.com/office/powerpoint/2010/main" val="3861172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EA720-DDBE-8BFC-30BA-092DC70E0D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682D2-43C9-5DB3-A409-7D15E2CDA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42A0E-E2D4-2116-DC79-8555DA12A940}"/>
              </a:ext>
            </a:extLst>
          </p:cNvPr>
          <p:cNvSpPr>
            <a:spLocks noGrp="1"/>
          </p:cNvSpPr>
          <p:nvPr>
            <p:ph type="body" idx="1"/>
          </p:nvPr>
        </p:nvSpPr>
        <p:spPr/>
        <p:txBody>
          <a:bodyPr/>
          <a:lstStyle/>
          <a:p>
            <a:r>
              <a:rPr lang="en-US">
                <a:cs typeface="Calibri"/>
              </a:rPr>
              <a:t>Add</a:t>
            </a:r>
          </a:p>
          <a:p>
            <a:pPr marL="171450" indent="-171450">
              <a:buFont typeface="Arial"/>
              <a:buChar char="•"/>
            </a:pPr>
            <a:r>
              <a:rPr lang="en-US"/>
              <a:t>Add information about how to update PDO (</a:t>
            </a:r>
            <a:r>
              <a:rPr lang="en-US" b="1"/>
              <a:t>Primary Dentist Office</a:t>
            </a:r>
            <a:r>
              <a:rPr lang="en-US"/>
              <a:t>) or family information to help center and in MDB or linking MDB to Help Center</a:t>
            </a:r>
            <a:endParaRPr lang="en-US">
              <a:cs typeface="Calibri"/>
            </a:endParaRPr>
          </a:p>
          <a:p>
            <a:endParaRPr lang="en-US">
              <a:cs typeface="Calibri"/>
            </a:endParaRPr>
          </a:p>
          <a:p>
            <a:pPr marL="171450" indent="-171450">
              <a:buFont typeface="Arial"/>
              <a:buChar char="•"/>
            </a:pPr>
            <a:r>
              <a:rPr lang="en-US"/>
              <a:t>Help Center should be nurtured over time. Pruning what isn’t being used and adding new topics that align with </a:t>
            </a:r>
            <a:r>
              <a:rPr lang="en-US" err="1"/>
              <a:t>VoC</a:t>
            </a:r>
            <a:r>
              <a:rPr lang="en-US"/>
              <a:t> data</a:t>
            </a:r>
            <a:endParaRPr lang="en-US">
              <a:cs typeface="Calibri"/>
            </a:endParaRPr>
          </a:p>
          <a:p>
            <a:pPr marL="171450" indent="-171450">
              <a:buFont typeface="Arial"/>
              <a:buChar char="•"/>
            </a:pPr>
            <a:endParaRPr lang="en-US">
              <a:cs typeface="Calibri"/>
            </a:endParaRPr>
          </a:p>
          <a:p>
            <a:pPr marL="171450" indent="-171450">
              <a:lnSpc>
                <a:spcPct val="90000"/>
              </a:lnSpc>
              <a:spcBef>
                <a:spcPts val="1000"/>
              </a:spcBef>
              <a:buFont typeface="Arial"/>
              <a:buChar char="•"/>
            </a:pPr>
            <a:r>
              <a:rPr lang="en-US" b="1"/>
              <a:t>Help Center</a:t>
            </a:r>
            <a:endParaRPr lang="en-US"/>
          </a:p>
          <a:p>
            <a:pPr marL="171450" indent="-171450">
              <a:lnSpc>
                <a:spcPct val="90000"/>
              </a:lnSpc>
              <a:spcBef>
                <a:spcPts val="1000"/>
              </a:spcBef>
              <a:buFont typeface="Arial,Sans-Serif"/>
              <a:buChar char="•"/>
            </a:pPr>
            <a:r>
              <a:rPr lang="en-US"/>
              <a:t>We recommend maintaining (adding and removing) the Help Center and use consistent keywords in titles</a:t>
            </a:r>
          </a:p>
          <a:p>
            <a:pPr marL="171450" indent="-171450">
              <a:lnSpc>
                <a:spcPct val="90000"/>
              </a:lnSpc>
              <a:spcBef>
                <a:spcPts val="1000"/>
              </a:spcBef>
              <a:buFont typeface="Arial,Sans-Serif"/>
              <a:buChar char="•"/>
            </a:pPr>
            <a:r>
              <a:rPr lang="en-US"/>
              <a:t>Consider advocating for LucidWorks to improve the search functionality</a:t>
            </a:r>
          </a:p>
          <a:p>
            <a:pPr marL="171450" indent="-171450">
              <a:lnSpc>
                <a:spcPct val="90000"/>
              </a:lnSpc>
              <a:spcBef>
                <a:spcPts val="1000"/>
              </a:spcBef>
              <a:buFont typeface="Arial,Sans-Serif"/>
              <a:buChar char="•"/>
            </a:pPr>
            <a:endParaRPr lang="en-US"/>
          </a:p>
          <a:p>
            <a:pPr marL="171450" indent="-171450">
              <a:lnSpc>
                <a:spcPct val="90000"/>
              </a:lnSpc>
              <a:spcBef>
                <a:spcPts val="1000"/>
              </a:spcBef>
              <a:buFont typeface="Arial"/>
              <a:buChar char="•"/>
            </a:pPr>
            <a:r>
              <a:rPr lang="en-US" b="1"/>
              <a:t>ID</a:t>
            </a:r>
            <a:endParaRPr lang="en-US"/>
          </a:p>
          <a:p>
            <a:pPr marL="171450" indent="-171450">
              <a:lnSpc>
                <a:spcPct val="90000"/>
              </a:lnSpc>
              <a:spcBef>
                <a:spcPts val="1000"/>
              </a:spcBef>
              <a:buFont typeface="Arial"/>
              <a:buChar char="•"/>
            </a:pPr>
            <a:r>
              <a:rPr lang="en-US"/>
              <a:t>We recommend further research on the topic</a:t>
            </a:r>
          </a:p>
          <a:p>
            <a:pPr marL="171450" indent="-171450">
              <a:buFont typeface="Arial"/>
              <a:buChar char="•"/>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619E050F-7AA4-43C2-89E6-EAC9E2D24440}"/>
              </a:ext>
            </a:extLst>
          </p:cNvPr>
          <p:cNvSpPr>
            <a:spLocks noGrp="1"/>
          </p:cNvSpPr>
          <p:nvPr>
            <p:ph type="sldNum" sz="quarter" idx="5"/>
          </p:nvPr>
        </p:nvSpPr>
        <p:spPr/>
        <p:txBody>
          <a:bodyPr/>
          <a:lstStyle/>
          <a:p>
            <a:fld id="{CC164423-0729-2349-999A-6BD84ED0C88A}" type="slidenum">
              <a:rPr lang="en-US" smtClean="0"/>
              <a:t>19</a:t>
            </a:fld>
            <a:endParaRPr lang="en-US"/>
          </a:p>
        </p:txBody>
      </p:sp>
    </p:spTree>
    <p:extLst>
      <p:ext uri="{BB962C8B-B14F-4D97-AF65-F5344CB8AC3E}">
        <p14:creationId xmlns:p14="http://schemas.microsoft.com/office/powerpoint/2010/main" val="1903035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DE45E-60CD-672C-DF46-8EB35D4D8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268C6F-B048-7219-5A58-DCAA7B01B9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05D16-905A-3E20-3F8E-F3A4F14BD116}"/>
              </a:ext>
            </a:extLst>
          </p:cNvPr>
          <p:cNvSpPr>
            <a:spLocks noGrp="1"/>
          </p:cNvSpPr>
          <p:nvPr>
            <p:ph type="body" idx="1"/>
          </p:nvPr>
        </p:nvSpPr>
        <p:spPr/>
        <p:txBody>
          <a:bodyPr/>
          <a:lstStyle/>
          <a:p>
            <a:r>
              <a:rPr lang="en-US">
                <a:cs typeface="Calibri"/>
              </a:rPr>
              <a:t>Add</a:t>
            </a:r>
          </a:p>
          <a:p>
            <a:pPr marL="171450" indent="-171450">
              <a:buFont typeface="Arial"/>
              <a:buChar char="•"/>
            </a:pPr>
            <a:r>
              <a:rPr lang="en-US"/>
              <a:t>Add information about how to update PDO (</a:t>
            </a:r>
            <a:r>
              <a:rPr lang="en-US" b="1"/>
              <a:t>Primary Dentist Office</a:t>
            </a:r>
            <a:r>
              <a:rPr lang="en-US"/>
              <a:t>) or family information to help center and in MDB or linking MDB to Help Center</a:t>
            </a:r>
            <a:endParaRPr lang="en-US">
              <a:cs typeface="Calibri"/>
            </a:endParaRPr>
          </a:p>
          <a:p>
            <a:endParaRPr lang="en-US">
              <a:cs typeface="Calibri"/>
            </a:endParaRPr>
          </a:p>
          <a:p>
            <a:pPr marL="171450" indent="-171450">
              <a:buFont typeface="Arial"/>
              <a:buChar char="•"/>
            </a:pPr>
            <a:r>
              <a:rPr lang="en-US"/>
              <a:t>Help Center should be nurtured over time. Pruning what isn’t being used and adding new topics that align with </a:t>
            </a:r>
            <a:r>
              <a:rPr lang="en-US" err="1"/>
              <a:t>VoC</a:t>
            </a:r>
            <a:r>
              <a:rPr lang="en-US"/>
              <a:t> data</a:t>
            </a:r>
            <a:endParaRPr lang="en-US">
              <a:cs typeface="Calibri"/>
            </a:endParaRPr>
          </a:p>
          <a:p>
            <a:pPr marL="171450" indent="-171450">
              <a:buFont typeface="Arial"/>
              <a:buChar char="•"/>
            </a:pPr>
            <a:endParaRPr lang="en-US">
              <a:cs typeface="Calibri"/>
            </a:endParaRPr>
          </a:p>
          <a:p>
            <a:pPr marL="171450" indent="-171450">
              <a:lnSpc>
                <a:spcPct val="90000"/>
              </a:lnSpc>
              <a:spcBef>
                <a:spcPts val="1000"/>
              </a:spcBef>
              <a:buFont typeface="Arial"/>
              <a:buChar char="•"/>
            </a:pPr>
            <a:r>
              <a:rPr lang="en-US" b="1"/>
              <a:t>Help Center</a:t>
            </a:r>
            <a:endParaRPr lang="en-US"/>
          </a:p>
          <a:p>
            <a:pPr marL="171450" indent="-171450">
              <a:lnSpc>
                <a:spcPct val="90000"/>
              </a:lnSpc>
              <a:spcBef>
                <a:spcPts val="1000"/>
              </a:spcBef>
              <a:buFont typeface="Arial,Sans-Serif"/>
              <a:buChar char="•"/>
            </a:pPr>
            <a:r>
              <a:rPr lang="en-US"/>
              <a:t>We recommend maintaining (adding and removing) the Help Center and use consistent keywords in titles</a:t>
            </a:r>
          </a:p>
          <a:p>
            <a:pPr marL="171450" indent="-171450">
              <a:lnSpc>
                <a:spcPct val="90000"/>
              </a:lnSpc>
              <a:spcBef>
                <a:spcPts val="1000"/>
              </a:spcBef>
              <a:buFont typeface="Arial,Sans-Serif"/>
              <a:buChar char="•"/>
            </a:pPr>
            <a:r>
              <a:rPr lang="en-US"/>
              <a:t>Consider advocating for LucidWorks to improve the search functionality</a:t>
            </a:r>
          </a:p>
          <a:p>
            <a:pPr marL="171450" indent="-171450">
              <a:lnSpc>
                <a:spcPct val="90000"/>
              </a:lnSpc>
              <a:spcBef>
                <a:spcPts val="1000"/>
              </a:spcBef>
              <a:buFont typeface="Arial,Sans-Serif"/>
              <a:buChar char="•"/>
            </a:pPr>
            <a:endParaRPr lang="en-US"/>
          </a:p>
          <a:p>
            <a:pPr marL="171450" indent="-171450">
              <a:lnSpc>
                <a:spcPct val="90000"/>
              </a:lnSpc>
              <a:spcBef>
                <a:spcPts val="1000"/>
              </a:spcBef>
              <a:buFont typeface="Arial"/>
              <a:buChar char="•"/>
            </a:pPr>
            <a:r>
              <a:rPr lang="en-US" b="1"/>
              <a:t>ID</a:t>
            </a:r>
            <a:endParaRPr lang="en-US"/>
          </a:p>
          <a:p>
            <a:pPr marL="171450" indent="-171450">
              <a:lnSpc>
                <a:spcPct val="90000"/>
              </a:lnSpc>
              <a:spcBef>
                <a:spcPts val="1000"/>
              </a:spcBef>
              <a:buFont typeface="Arial"/>
              <a:buChar char="•"/>
            </a:pPr>
            <a:r>
              <a:rPr lang="en-US"/>
              <a:t>We recommend further research on the topic</a:t>
            </a:r>
          </a:p>
          <a:p>
            <a:pPr marL="171450" indent="-171450">
              <a:buFont typeface="Arial"/>
              <a:buChar char="•"/>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98E03ED0-66E6-FD33-9095-07F3BFCD1FE4}"/>
              </a:ext>
            </a:extLst>
          </p:cNvPr>
          <p:cNvSpPr>
            <a:spLocks noGrp="1"/>
          </p:cNvSpPr>
          <p:nvPr>
            <p:ph type="sldNum" sz="quarter" idx="5"/>
          </p:nvPr>
        </p:nvSpPr>
        <p:spPr/>
        <p:txBody>
          <a:bodyPr/>
          <a:lstStyle/>
          <a:p>
            <a:fld id="{CC164423-0729-2349-999A-6BD84ED0C88A}" type="slidenum">
              <a:rPr lang="en-US" smtClean="0"/>
              <a:t>20</a:t>
            </a:fld>
            <a:endParaRPr lang="en-US"/>
          </a:p>
        </p:txBody>
      </p:sp>
    </p:spTree>
    <p:extLst>
      <p:ext uri="{BB962C8B-B14F-4D97-AF65-F5344CB8AC3E}">
        <p14:creationId xmlns:p14="http://schemas.microsoft.com/office/powerpoint/2010/main" val="391868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C2C82-F3E2-4823-CCD5-5ECF9E2B0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A12C9-811A-9A80-BAA0-2FD4332560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2C7F4-174D-6AEA-88CA-804EE183415B}"/>
              </a:ext>
            </a:extLst>
          </p:cNvPr>
          <p:cNvSpPr>
            <a:spLocks noGrp="1"/>
          </p:cNvSpPr>
          <p:nvPr>
            <p:ph type="body" idx="1"/>
          </p:nvPr>
        </p:nvSpPr>
        <p:spPr/>
        <p:txBody>
          <a:bodyPr/>
          <a:lstStyle/>
          <a:p>
            <a:r>
              <a:rPr lang="en-US">
                <a:cs typeface="Calibri"/>
              </a:rPr>
              <a:t>Add</a:t>
            </a:r>
          </a:p>
          <a:p>
            <a:pPr marL="171450" indent="-171450">
              <a:buFont typeface="Arial"/>
              <a:buChar char="•"/>
            </a:pPr>
            <a:r>
              <a:rPr lang="en-US"/>
              <a:t>Add information about how to update PDO (</a:t>
            </a:r>
            <a:r>
              <a:rPr lang="en-US" b="1"/>
              <a:t>Primary Dentist Office</a:t>
            </a:r>
            <a:r>
              <a:rPr lang="en-US"/>
              <a:t>) or family information to help center and in MDB or linking MDB to Help Center</a:t>
            </a:r>
            <a:endParaRPr lang="en-US">
              <a:cs typeface="Calibri"/>
            </a:endParaRPr>
          </a:p>
          <a:p>
            <a:endParaRPr lang="en-US">
              <a:cs typeface="Calibri"/>
            </a:endParaRPr>
          </a:p>
          <a:p>
            <a:pPr marL="171450" indent="-171450">
              <a:buFont typeface="Arial"/>
              <a:buChar char="•"/>
            </a:pPr>
            <a:r>
              <a:rPr lang="en-US"/>
              <a:t>Help Center should be nurtured over time. Pruning what isn’t being used and adding new topics that align with </a:t>
            </a:r>
            <a:r>
              <a:rPr lang="en-US" err="1"/>
              <a:t>VoC</a:t>
            </a:r>
            <a:r>
              <a:rPr lang="en-US"/>
              <a:t> data</a:t>
            </a:r>
            <a:endParaRPr lang="en-US">
              <a:cs typeface="Calibri"/>
            </a:endParaRPr>
          </a:p>
          <a:p>
            <a:pPr marL="171450" indent="-171450">
              <a:buFont typeface="Arial"/>
              <a:buChar char="•"/>
            </a:pPr>
            <a:endParaRPr lang="en-US">
              <a:cs typeface="Calibri"/>
            </a:endParaRPr>
          </a:p>
          <a:p>
            <a:pPr marL="171450" indent="-171450">
              <a:lnSpc>
                <a:spcPct val="90000"/>
              </a:lnSpc>
              <a:spcBef>
                <a:spcPts val="1000"/>
              </a:spcBef>
              <a:buFont typeface="Arial"/>
              <a:buChar char="•"/>
            </a:pPr>
            <a:r>
              <a:rPr lang="en-US" b="1"/>
              <a:t>Help Center</a:t>
            </a:r>
            <a:endParaRPr lang="en-US"/>
          </a:p>
          <a:p>
            <a:pPr marL="171450" indent="-171450">
              <a:lnSpc>
                <a:spcPct val="90000"/>
              </a:lnSpc>
              <a:spcBef>
                <a:spcPts val="1000"/>
              </a:spcBef>
              <a:buFont typeface="Arial,Sans-Serif"/>
              <a:buChar char="•"/>
            </a:pPr>
            <a:r>
              <a:rPr lang="en-US"/>
              <a:t>We recommend maintaining (adding and removing) the Help Center and use consistent keywords in titles</a:t>
            </a:r>
          </a:p>
          <a:p>
            <a:pPr marL="171450" indent="-171450">
              <a:lnSpc>
                <a:spcPct val="90000"/>
              </a:lnSpc>
              <a:spcBef>
                <a:spcPts val="1000"/>
              </a:spcBef>
              <a:buFont typeface="Arial,Sans-Serif"/>
              <a:buChar char="•"/>
            </a:pPr>
            <a:r>
              <a:rPr lang="en-US"/>
              <a:t>Consider advocating for LucidWorks to improve the search functionality</a:t>
            </a:r>
          </a:p>
          <a:p>
            <a:pPr marL="171450" indent="-171450">
              <a:lnSpc>
                <a:spcPct val="90000"/>
              </a:lnSpc>
              <a:spcBef>
                <a:spcPts val="1000"/>
              </a:spcBef>
              <a:buFont typeface="Arial,Sans-Serif"/>
              <a:buChar char="•"/>
            </a:pPr>
            <a:endParaRPr lang="en-US"/>
          </a:p>
          <a:p>
            <a:pPr marL="171450" indent="-171450">
              <a:lnSpc>
                <a:spcPct val="90000"/>
              </a:lnSpc>
              <a:spcBef>
                <a:spcPts val="1000"/>
              </a:spcBef>
              <a:buFont typeface="Arial"/>
              <a:buChar char="•"/>
            </a:pPr>
            <a:r>
              <a:rPr lang="en-US" b="1"/>
              <a:t>ID</a:t>
            </a:r>
            <a:endParaRPr lang="en-US"/>
          </a:p>
          <a:p>
            <a:pPr marL="171450" indent="-171450">
              <a:lnSpc>
                <a:spcPct val="90000"/>
              </a:lnSpc>
              <a:spcBef>
                <a:spcPts val="1000"/>
              </a:spcBef>
              <a:buFont typeface="Arial"/>
              <a:buChar char="•"/>
            </a:pPr>
            <a:r>
              <a:rPr lang="en-US"/>
              <a:t>We recommend further research on the topic</a:t>
            </a:r>
          </a:p>
          <a:p>
            <a:pPr marL="171450" indent="-171450">
              <a:buFont typeface="Arial"/>
              <a:buChar char="•"/>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C130BC77-848E-1294-391E-5603411E7BC3}"/>
              </a:ext>
            </a:extLst>
          </p:cNvPr>
          <p:cNvSpPr>
            <a:spLocks noGrp="1"/>
          </p:cNvSpPr>
          <p:nvPr>
            <p:ph type="sldNum" sz="quarter" idx="5"/>
          </p:nvPr>
        </p:nvSpPr>
        <p:spPr/>
        <p:txBody>
          <a:bodyPr/>
          <a:lstStyle/>
          <a:p>
            <a:fld id="{CC164423-0729-2349-999A-6BD84ED0C88A}" type="slidenum">
              <a:rPr lang="en-US" smtClean="0"/>
              <a:t>21</a:t>
            </a:fld>
            <a:endParaRPr lang="en-US"/>
          </a:p>
        </p:txBody>
      </p:sp>
    </p:spTree>
    <p:extLst>
      <p:ext uri="{BB962C8B-B14F-4D97-AF65-F5344CB8AC3E}">
        <p14:creationId xmlns:p14="http://schemas.microsoft.com/office/powerpoint/2010/main" val="132268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70B50-4B62-80A6-078F-676DD161B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F71161-32EB-9906-BFC4-F418B1F46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9E0D00-635F-AF1B-2476-E640F30C0EC1}"/>
              </a:ext>
            </a:extLst>
          </p:cNvPr>
          <p:cNvSpPr>
            <a:spLocks noGrp="1"/>
          </p:cNvSpPr>
          <p:nvPr>
            <p:ph type="body" idx="1"/>
          </p:nvPr>
        </p:nvSpPr>
        <p:spPr/>
        <p:txBody>
          <a:bodyPr/>
          <a:lstStyle/>
          <a:p>
            <a:r>
              <a:rPr lang="en-US">
                <a:cs typeface="Calibri"/>
              </a:rPr>
              <a:t>Add</a:t>
            </a:r>
          </a:p>
          <a:p>
            <a:pPr marL="171450" indent="-171450">
              <a:buFont typeface="Arial"/>
              <a:buChar char="•"/>
            </a:pPr>
            <a:r>
              <a:rPr lang="en-US"/>
              <a:t>Add information about how to update PDO (</a:t>
            </a:r>
            <a:r>
              <a:rPr lang="en-US" b="1"/>
              <a:t>Primary Dentist Office</a:t>
            </a:r>
            <a:r>
              <a:rPr lang="en-US"/>
              <a:t>) or family information to help center and in MDB or linking MDB to Help Center</a:t>
            </a:r>
            <a:endParaRPr lang="en-US">
              <a:cs typeface="Calibri"/>
            </a:endParaRPr>
          </a:p>
          <a:p>
            <a:endParaRPr lang="en-US">
              <a:cs typeface="Calibri"/>
            </a:endParaRPr>
          </a:p>
          <a:p>
            <a:pPr marL="171450" indent="-171450">
              <a:buFont typeface="Arial"/>
              <a:buChar char="•"/>
            </a:pPr>
            <a:r>
              <a:rPr lang="en-US"/>
              <a:t>Help Center should be nurtured over time. Pruning what isn’t being used and adding new topics that align with </a:t>
            </a:r>
            <a:r>
              <a:rPr lang="en-US" err="1"/>
              <a:t>VoC</a:t>
            </a:r>
            <a:r>
              <a:rPr lang="en-US"/>
              <a:t> data</a:t>
            </a:r>
            <a:endParaRPr lang="en-US">
              <a:cs typeface="Calibri"/>
            </a:endParaRPr>
          </a:p>
          <a:p>
            <a:pPr marL="171450" indent="-171450">
              <a:buFont typeface="Arial"/>
              <a:buChar char="•"/>
            </a:pPr>
            <a:endParaRPr lang="en-US">
              <a:cs typeface="Calibri"/>
            </a:endParaRPr>
          </a:p>
          <a:p>
            <a:pPr marL="171450" indent="-171450">
              <a:lnSpc>
                <a:spcPct val="90000"/>
              </a:lnSpc>
              <a:spcBef>
                <a:spcPts val="1000"/>
              </a:spcBef>
              <a:buFont typeface="Arial"/>
              <a:buChar char="•"/>
            </a:pPr>
            <a:r>
              <a:rPr lang="en-US" b="1"/>
              <a:t>Help Center</a:t>
            </a:r>
            <a:endParaRPr lang="en-US"/>
          </a:p>
          <a:p>
            <a:pPr marL="171450" indent="-171450">
              <a:lnSpc>
                <a:spcPct val="90000"/>
              </a:lnSpc>
              <a:spcBef>
                <a:spcPts val="1000"/>
              </a:spcBef>
              <a:buFont typeface="Arial,Sans-Serif"/>
              <a:buChar char="•"/>
            </a:pPr>
            <a:r>
              <a:rPr lang="en-US"/>
              <a:t>We recommend maintaining (adding and removing) the Help Center and use consistent keywords in titles</a:t>
            </a:r>
          </a:p>
          <a:p>
            <a:pPr marL="171450" indent="-171450">
              <a:lnSpc>
                <a:spcPct val="90000"/>
              </a:lnSpc>
              <a:spcBef>
                <a:spcPts val="1000"/>
              </a:spcBef>
              <a:buFont typeface="Arial,Sans-Serif"/>
              <a:buChar char="•"/>
            </a:pPr>
            <a:r>
              <a:rPr lang="en-US"/>
              <a:t>Consider advocating for LucidWorks to improve the search functionality</a:t>
            </a:r>
          </a:p>
          <a:p>
            <a:pPr marL="171450" indent="-171450">
              <a:lnSpc>
                <a:spcPct val="90000"/>
              </a:lnSpc>
              <a:spcBef>
                <a:spcPts val="1000"/>
              </a:spcBef>
              <a:buFont typeface="Arial,Sans-Serif"/>
              <a:buChar char="•"/>
            </a:pPr>
            <a:endParaRPr lang="en-US"/>
          </a:p>
          <a:p>
            <a:pPr marL="171450" indent="-171450">
              <a:lnSpc>
                <a:spcPct val="90000"/>
              </a:lnSpc>
              <a:spcBef>
                <a:spcPts val="1000"/>
              </a:spcBef>
              <a:buFont typeface="Arial"/>
              <a:buChar char="•"/>
            </a:pPr>
            <a:r>
              <a:rPr lang="en-US" b="1"/>
              <a:t>ID</a:t>
            </a:r>
            <a:endParaRPr lang="en-US"/>
          </a:p>
          <a:p>
            <a:pPr marL="171450" indent="-171450">
              <a:lnSpc>
                <a:spcPct val="90000"/>
              </a:lnSpc>
              <a:spcBef>
                <a:spcPts val="1000"/>
              </a:spcBef>
              <a:buFont typeface="Arial"/>
              <a:buChar char="•"/>
            </a:pPr>
            <a:r>
              <a:rPr lang="en-US"/>
              <a:t>We recommend further research on the topic</a:t>
            </a:r>
          </a:p>
          <a:p>
            <a:pPr marL="171450" indent="-171450">
              <a:buFont typeface="Arial"/>
              <a:buChar char="•"/>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7AFA68A3-EBD8-DBEF-FBF4-A7022F82E0F9}"/>
              </a:ext>
            </a:extLst>
          </p:cNvPr>
          <p:cNvSpPr>
            <a:spLocks noGrp="1"/>
          </p:cNvSpPr>
          <p:nvPr>
            <p:ph type="sldNum" sz="quarter" idx="5"/>
          </p:nvPr>
        </p:nvSpPr>
        <p:spPr/>
        <p:txBody>
          <a:bodyPr/>
          <a:lstStyle/>
          <a:p>
            <a:fld id="{CC164423-0729-2349-999A-6BD84ED0C88A}" type="slidenum">
              <a:rPr lang="en-US" smtClean="0"/>
              <a:t>22</a:t>
            </a:fld>
            <a:endParaRPr lang="en-US"/>
          </a:p>
        </p:txBody>
      </p:sp>
    </p:spTree>
    <p:extLst>
      <p:ext uri="{BB962C8B-B14F-4D97-AF65-F5344CB8AC3E}">
        <p14:creationId xmlns:p14="http://schemas.microsoft.com/office/powerpoint/2010/main" val="1484925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a:cs typeface="Calibri"/>
            </a:endParaRPr>
          </a:p>
        </p:txBody>
      </p:sp>
      <p:sp>
        <p:nvSpPr>
          <p:cNvPr id="4" name="Slide Number Placeholder 3"/>
          <p:cNvSpPr>
            <a:spLocks noGrp="1"/>
          </p:cNvSpPr>
          <p:nvPr>
            <p:ph type="sldNum" sz="quarter" idx="5"/>
          </p:nvPr>
        </p:nvSpPr>
        <p:spPr/>
        <p:txBody>
          <a:bodyPr/>
          <a:lstStyle/>
          <a:p>
            <a:fld id="{CC164423-0729-2349-999A-6BD84ED0C88A}" type="slidenum">
              <a:rPr lang="en-US" smtClean="0"/>
              <a:t>23</a:t>
            </a:fld>
            <a:endParaRPr lang="en-US"/>
          </a:p>
        </p:txBody>
      </p:sp>
    </p:spTree>
    <p:extLst>
      <p:ext uri="{BB962C8B-B14F-4D97-AF65-F5344CB8AC3E}">
        <p14:creationId xmlns:p14="http://schemas.microsoft.com/office/powerpoint/2010/main" val="11470253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F6E78-C595-1382-BE38-120D1471E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6CE6C-9501-83E5-B257-DEEE80CF9E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EFC25-D70B-F8E5-19EB-5D7A18C6EABF}"/>
              </a:ext>
            </a:extLst>
          </p:cNvPr>
          <p:cNvSpPr>
            <a:spLocks noGrp="1"/>
          </p:cNvSpPr>
          <p:nvPr>
            <p:ph type="body" idx="1"/>
          </p:nvPr>
        </p:nvSpPr>
        <p:spPr/>
        <p:txBody>
          <a:bodyPr/>
          <a:lstStyle/>
          <a:p>
            <a:r>
              <a:rPr lang="en-US">
                <a:cs typeface="Calibri"/>
              </a:rPr>
              <a:t>Add</a:t>
            </a:r>
          </a:p>
          <a:p>
            <a:pPr marL="171450" indent="-171450">
              <a:buFont typeface="Arial"/>
              <a:buChar char="•"/>
            </a:pPr>
            <a:r>
              <a:rPr lang="en-US"/>
              <a:t>Add information about how to update PDO (</a:t>
            </a:r>
            <a:r>
              <a:rPr lang="en-US" b="1"/>
              <a:t>Primary Dentist Office</a:t>
            </a:r>
            <a:r>
              <a:rPr lang="en-US"/>
              <a:t>) or family information to help center and in MDB or linking MDB to Help Center</a:t>
            </a:r>
            <a:endParaRPr lang="en-US">
              <a:cs typeface="Calibri"/>
            </a:endParaRPr>
          </a:p>
          <a:p>
            <a:endParaRPr lang="en-US">
              <a:cs typeface="Calibri"/>
            </a:endParaRPr>
          </a:p>
          <a:p>
            <a:pPr marL="171450" indent="-171450">
              <a:buFont typeface="Arial"/>
              <a:buChar char="•"/>
            </a:pPr>
            <a:r>
              <a:rPr lang="en-US"/>
              <a:t>Help Center should be nurtured over time. Pruning what isn’t being used and adding new topics that align with </a:t>
            </a:r>
            <a:r>
              <a:rPr lang="en-US" err="1"/>
              <a:t>VoC</a:t>
            </a:r>
            <a:r>
              <a:rPr lang="en-US"/>
              <a:t> data</a:t>
            </a:r>
            <a:endParaRPr lang="en-US">
              <a:cs typeface="Calibri"/>
            </a:endParaRPr>
          </a:p>
          <a:p>
            <a:pPr marL="171450" indent="-171450">
              <a:buFont typeface="Arial"/>
              <a:buChar char="•"/>
            </a:pPr>
            <a:endParaRPr lang="en-US">
              <a:cs typeface="Calibri"/>
            </a:endParaRPr>
          </a:p>
          <a:p>
            <a:pPr marL="171450" indent="-171450">
              <a:lnSpc>
                <a:spcPct val="90000"/>
              </a:lnSpc>
              <a:spcBef>
                <a:spcPts val="1000"/>
              </a:spcBef>
              <a:buFont typeface="Arial"/>
              <a:buChar char="•"/>
            </a:pPr>
            <a:r>
              <a:rPr lang="en-US" b="1"/>
              <a:t>Help Center</a:t>
            </a:r>
            <a:endParaRPr lang="en-US"/>
          </a:p>
          <a:p>
            <a:pPr marL="171450" indent="-171450">
              <a:lnSpc>
                <a:spcPct val="90000"/>
              </a:lnSpc>
              <a:spcBef>
                <a:spcPts val="1000"/>
              </a:spcBef>
              <a:buFont typeface="Arial,Sans-Serif"/>
              <a:buChar char="•"/>
            </a:pPr>
            <a:r>
              <a:rPr lang="en-US"/>
              <a:t>We recommend maintaining (adding and removing) the Help Center and use consistent keywords in titles</a:t>
            </a:r>
          </a:p>
          <a:p>
            <a:pPr marL="171450" indent="-171450">
              <a:lnSpc>
                <a:spcPct val="90000"/>
              </a:lnSpc>
              <a:spcBef>
                <a:spcPts val="1000"/>
              </a:spcBef>
              <a:buFont typeface="Arial,Sans-Serif"/>
              <a:buChar char="•"/>
            </a:pPr>
            <a:r>
              <a:rPr lang="en-US"/>
              <a:t>Consider advocating for LucidWorks to improve the search functionality</a:t>
            </a:r>
          </a:p>
          <a:p>
            <a:pPr marL="171450" indent="-171450">
              <a:lnSpc>
                <a:spcPct val="90000"/>
              </a:lnSpc>
              <a:spcBef>
                <a:spcPts val="1000"/>
              </a:spcBef>
              <a:buFont typeface="Arial,Sans-Serif"/>
              <a:buChar char="•"/>
            </a:pPr>
            <a:endParaRPr lang="en-US"/>
          </a:p>
          <a:p>
            <a:pPr marL="171450" indent="-171450">
              <a:lnSpc>
                <a:spcPct val="90000"/>
              </a:lnSpc>
              <a:spcBef>
                <a:spcPts val="1000"/>
              </a:spcBef>
              <a:buFont typeface="Arial"/>
              <a:buChar char="•"/>
            </a:pPr>
            <a:r>
              <a:rPr lang="en-US" b="1"/>
              <a:t>ID</a:t>
            </a:r>
            <a:endParaRPr lang="en-US"/>
          </a:p>
          <a:p>
            <a:pPr marL="171450" indent="-171450">
              <a:lnSpc>
                <a:spcPct val="90000"/>
              </a:lnSpc>
              <a:spcBef>
                <a:spcPts val="1000"/>
              </a:spcBef>
              <a:buFont typeface="Arial"/>
              <a:buChar char="•"/>
            </a:pPr>
            <a:r>
              <a:rPr lang="en-US"/>
              <a:t>We recommend further research on the topic</a:t>
            </a:r>
          </a:p>
          <a:p>
            <a:pPr marL="171450" indent="-171450">
              <a:buFont typeface="Arial"/>
              <a:buChar char="•"/>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935D09CB-98FD-2B68-F3EC-4E2C65F6F28B}"/>
              </a:ext>
            </a:extLst>
          </p:cNvPr>
          <p:cNvSpPr>
            <a:spLocks noGrp="1"/>
          </p:cNvSpPr>
          <p:nvPr>
            <p:ph type="sldNum" sz="quarter" idx="5"/>
          </p:nvPr>
        </p:nvSpPr>
        <p:spPr/>
        <p:txBody>
          <a:bodyPr/>
          <a:lstStyle/>
          <a:p>
            <a:fld id="{CC164423-0729-2349-999A-6BD84ED0C88A}" type="slidenum">
              <a:rPr lang="en-US" smtClean="0"/>
              <a:t>24</a:t>
            </a:fld>
            <a:endParaRPr lang="en-US"/>
          </a:p>
        </p:txBody>
      </p:sp>
    </p:spTree>
    <p:extLst>
      <p:ext uri="{BB962C8B-B14F-4D97-AF65-F5344CB8AC3E}">
        <p14:creationId xmlns:p14="http://schemas.microsoft.com/office/powerpoint/2010/main" val="4194481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7523F-A9C5-E895-3B31-80B05C6B0E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D5A8D-A78A-9BA3-641A-FFC089FB5C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993713-06A2-0130-83FA-640B28303F16}"/>
              </a:ext>
            </a:extLst>
          </p:cNvPr>
          <p:cNvSpPr>
            <a:spLocks noGrp="1"/>
          </p:cNvSpPr>
          <p:nvPr>
            <p:ph type="body" idx="1"/>
          </p:nvPr>
        </p:nvSpPr>
        <p:spPr/>
        <p:txBody>
          <a:bodyPr/>
          <a:lstStyle/>
          <a:p>
            <a:r>
              <a:rPr lang="en-US" b="1">
                <a:cs typeface="Calibri"/>
              </a:rPr>
              <a:t>Make intro more brief = …"validate </a:t>
            </a:r>
            <a:r>
              <a:rPr lang="en-US" b="1" err="1">
                <a:cs typeface="Calibri"/>
              </a:rPr>
              <a:t>whats</a:t>
            </a:r>
            <a:r>
              <a:rPr lang="en-US" b="1">
                <a:cs typeface="Calibri"/>
              </a:rPr>
              <a:t> true". Or "Validating </a:t>
            </a:r>
            <a:r>
              <a:rPr lang="en-US" b="1" err="1">
                <a:cs typeface="Calibri"/>
              </a:rPr>
              <a:t>VoC</a:t>
            </a:r>
            <a:r>
              <a:rPr lang="en-US" b="1">
                <a:cs typeface="Calibri"/>
              </a:rPr>
              <a:t> comments"</a:t>
            </a:r>
            <a:endParaRPr lang="en-US" b="1"/>
          </a:p>
          <a:p>
            <a:endParaRPr lang="en-US" b="1"/>
          </a:p>
          <a:p>
            <a:endParaRPr lang="en-US" b="1">
              <a:cs typeface="Calibri" panose="020F0502020204030204"/>
            </a:endParaRPr>
          </a:p>
          <a:p>
            <a:endParaRPr lang="en-US" b="1">
              <a:cs typeface="Calibri" panose="020F0502020204030204"/>
            </a:endParaRPr>
          </a:p>
          <a:p>
            <a:endParaRPr lang="en-US" b="1"/>
          </a:p>
          <a:p>
            <a:r>
              <a:rPr lang="en-US" b="1"/>
              <a:t>Summary:</a:t>
            </a:r>
            <a:r>
              <a:rPr lang="en-US"/>
              <a:t> Contact Us was findable on both Desktop and Mobile but Members still struggled to easily navigate to the page.  A few simple changes to the labels and experience is recommended along with continued holistic research efforts with Providers and Employers audiences. </a:t>
            </a:r>
            <a:endParaRPr lang="en-US">
              <a:cs typeface="Calibri"/>
            </a:endParaRPr>
          </a:p>
          <a:p>
            <a:endParaRPr lang="en-US"/>
          </a:p>
          <a:p>
            <a:endParaRPr lang="en-US"/>
          </a:p>
          <a:p>
            <a:r>
              <a:rPr lang="en-US"/>
              <a:t>help us evolve our website an effort to </a:t>
            </a:r>
            <a:endParaRPr lang="en-US">
              <a:cs typeface="Calibri" panose="020F0502020204030204"/>
            </a:endParaRPr>
          </a:p>
          <a:p>
            <a:r>
              <a:rPr lang="en-US"/>
              <a:t> (Add here’s we’re at: Mention audiences/product – website strategy/process, and what we still need to do)</a:t>
            </a:r>
            <a:endParaRPr lang="en-US">
              <a:cs typeface="Calibri"/>
            </a:endParaRPr>
          </a:p>
          <a:p>
            <a:endParaRPr lang="en-US"/>
          </a:p>
          <a:p>
            <a:endParaRPr lang="en-US">
              <a:ea typeface="Calibri"/>
              <a:cs typeface="Calibri"/>
            </a:endParaRPr>
          </a:p>
          <a:p>
            <a:r>
              <a:rPr lang="en-US">
                <a:ea typeface="Calibri"/>
                <a:cs typeface="Calibri"/>
              </a:rPr>
              <a:t>These are the business problems and how they connect to website</a:t>
            </a:r>
            <a:endParaRPr lang="en-US"/>
          </a:p>
          <a:p>
            <a:endParaRPr lang="en-US">
              <a:ea typeface="Calibri"/>
              <a:cs typeface="Calibri"/>
            </a:endParaRPr>
          </a:p>
          <a:p>
            <a:r>
              <a:rPr lang="en-US">
                <a:ea typeface="Calibri"/>
                <a:cs typeface="Calibri"/>
              </a:rPr>
              <a:t>What's the impact: Why do we care</a:t>
            </a:r>
            <a:endParaRPr lang="en-US"/>
          </a:p>
          <a:p>
            <a:r>
              <a:rPr lang="en-US">
                <a:ea typeface="Calibri"/>
                <a:cs typeface="Calibri"/>
              </a:rPr>
              <a:t>Do we want them to find contact info or not</a:t>
            </a:r>
          </a:p>
          <a:p>
            <a:r>
              <a:rPr lang="en-US">
                <a:ea typeface="Calibri"/>
                <a:cs typeface="Calibri"/>
              </a:rPr>
              <a:t>Is there actually an issue? Understand the issue</a:t>
            </a:r>
          </a:p>
          <a:p>
            <a:r>
              <a:rPr lang="en-US">
                <a:ea typeface="Calibri"/>
                <a:cs typeface="Calibri"/>
              </a:rPr>
              <a:t>Wide range Systemic problem, or </a:t>
            </a:r>
            <a:r>
              <a:rPr lang="en-US" err="1">
                <a:ea typeface="Calibri"/>
                <a:cs typeface="Calibri"/>
              </a:rPr>
              <a:t>nosiy</a:t>
            </a:r>
            <a:r>
              <a:rPr lang="en-US">
                <a:ea typeface="Calibri"/>
                <a:cs typeface="Calibri"/>
              </a:rPr>
              <a:t> few loud people (if contacting then)</a:t>
            </a:r>
          </a:p>
          <a:p>
            <a:r>
              <a:rPr lang="en-US">
                <a:ea typeface="Calibri"/>
                <a:cs typeface="Calibri"/>
              </a:rPr>
              <a:t>Understand mental framework, and more places we surface and push people</a:t>
            </a:r>
          </a:p>
          <a:p>
            <a:endParaRPr lang="en-US">
              <a:ea typeface="Calibri"/>
              <a:cs typeface="Calibri"/>
            </a:endParaRPr>
          </a:p>
          <a:p>
            <a:endParaRPr lang="en-US">
              <a:ea typeface="Calibri"/>
              <a:cs typeface="Calibri"/>
            </a:endParaRPr>
          </a:p>
          <a:p>
            <a:r>
              <a:rPr lang="en-US">
                <a:ea typeface="Calibri"/>
                <a:cs typeface="Calibri"/>
              </a:rPr>
              <a:t>Summary</a:t>
            </a:r>
          </a:p>
          <a:p>
            <a:r>
              <a:rPr lang="en-US">
                <a:ea typeface="Calibri"/>
                <a:cs typeface="Calibri"/>
              </a:rPr>
              <a:t>Is it findable or not</a:t>
            </a:r>
          </a:p>
          <a:p>
            <a:r>
              <a:rPr lang="en-US">
                <a:ea typeface="Calibri"/>
                <a:cs typeface="Calibri"/>
              </a:rPr>
              <a:t>How are the different audiences thinking about contact us &amp;</a:t>
            </a:r>
          </a:p>
          <a:p>
            <a:r>
              <a:rPr lang="en-US">
                <a:ea typeface="Calibri"/>
                <a:cs typeface="Calibri"/>
              </a:rPr>
              <a:t>Ramifications, and what we might think</a:t>
            </a:r>
          </a:p>
        </p:txBody>
      </p:sp>
      <p:sp>
        <p:nvSpPr>
          <p:cNvPr id="4" name="Slide Number Placeholder 3">
            <a:extLst>
              <a:ext uri="{FF2B5EF4-FFF2-40B4-BE49-F238E27FC236}">
                <a16:creationId xmlns:a16="http://schemas.microsoft.com/office/drawing/2014/main" id="{8FE95F80-9AEC-C7D5-8F13-0252C4076BBE}"/>
              </a:ext>
            </a:extLst>
          </p:cNvPr>
          <p:cNvSpPr>
            <a:spLocks noGrp="1"/>
          </p:cNvSpPr>
          <p:nvPr>
            <p:ph type="sldNum" sz="quarter" idx="5"/>
          </p:nvPr>
        </p:nvSpPr>
        <p:spPr/>
        <p:txBody>
          <a:bodyPr/>
          <a:lstStyle/>
          <a:p>
            <a:fld id="{CC164423-0729-2349-999A-6BD84ED0C88A}" type="slidenum">
              <a:rPr lang="en-US" smtClean="0"/>
              <a:t>4</a:t>
            </a:fld>
            <a:endParaRPr lang="en-US"/>
          </a:p>
        </p:txBody>
      </p:sp>
    </p:spTree>
    <p:extLst>
      <p:ext uri="{BB962C8B-B14F-4D97-AF65-F5344CB8AC3E}">
        <p14:creationId xmlns:p14="http://schemas.microsoft.com/office/powerpoint/2010/main" val="3235353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CC164423-0729-2349-999A-6BD84ED0C88A}" type="slidenum">
              <a:rPr lang="en-US" smtClean="0"/>
              <a:t>7</a:t>
            </a:fld>
            <a:endParaRPr lang="en-US"/>
          </a:p>
        </p:txBody>
      </p:sp>
    </p:spTree>
    <p:extLst>
      <p:ext uri="{BB962C8B-B14F-4D97-AF65-F5344CB8AC3E}">
        <p14:creationId xmlns:p14="http://schemas.microsoft.com/office/powerpoint/2010/main" val="1887921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Helvetica Neue" panose="02000503000000020004" pitchFamily="2" charset="0"/>
              </a:rPr>
              <a:t>Task Question: For the purposes of this study, assume that you already have purchased dental insurance, and you need to access your online account so you can update how you receive your dental statements.</a:t>
            </a:r>
          </a:p>
          <a:p>
            <a:r>
              <a:rPr lang="en-US" dirty="0">
                <a:effectLst/>
                <a:latin typeface="Helvetica Neue" panose="02000503000000020004" pitchFamily="2" charset="0"/>
              </a:rPr>
              <a:t>Please keep this in mind while completing this study.</a:t>
            </a:r>
          </a:p>
          <a:p>
            <a:pPr marL="228600" indent="-228600">
              <a:buAutoNum type="arabicPeriod"/>
            </a:pPr>
            <a:endParaRPr lang="en-US" dirty="0">
              <a:cs typeface="Calibri"/>
            </a:endParaRPr>
          </a:p>
        </p:txBody>
      </p:sp>
      <p:sp>
        <p:nvSpPr>
          <p:cNvPr id="4" name="Slide Number Placeholder 3"/>
          <p:cNvSpPr>
            <a:spLocks noGrp="1"/>
          </p:cNvSpPr>
          <p:nvPr>
            <p:ph type="sldNum" sz="quarter" idx="5"/>
          </p:nvPr>
        </p:nvSpPr>
        <p:spPr/>
        <p:txBody>
          <a:bodyPr/>
          <a:lstStyle/>
          <a:p>
            <a:fld id="{CC164423-0729-2349-999A-6BD84ED0C88A}" type="slidenum">
              <a:rPr lang="en-US" smtClean="0"/>
              <a:t>8</a:t>
            </a:fld>
            <a:endParaRPr lang="en-US"/>
          </a:p>
        </p:txBody>
      </p:sp>
    </p:spTree>
    <p:extLst>
      <p:ext uri="{BB962C8B-B14F-4D97-AF65-F5344CB8AC3E}">
        <p14:creationId xmlns:p14="http://schemas.microsoft.com/office/powerpoint/2010/main" val="2830568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950E3-689A-AAA9-04C5-CFCEF6735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19B95-942E-7300-732F-036C3D53F6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859185-51D0-70C5-2D2C-2906DF7DF0A4}"/>
              </a:ext>
            </a:extLst>
          </p:cNvPr>
          <p:cNvSpPr>
            <a:spLocks noGrp="1"/>
          </p:cNvSpPr>
          <p:nvPr>
            <p:ph type="body" idx="1"/>
          </p:nvPr>
        </p:nvSpPr>
        <p:spPr/>
        <p:txBody>
          <a:bodyPr/>
          <a:lstStyle/>
          <a:p>
            <a:r>
              <a:rPr lang="en-US" dirty="0">
                <a:effectLst/>
                <a:latin typeface="Helvetica Neue" panose="02000503000000020004" pitchFamily="2" charset="0"/>
              </a:rPr>
              <a:t>Task Question: For the purposes of this study, assume that you already have purchased dental insurance, and you need to access your online account so you can update how you receive your dental statements.</a:t>
            </a:r>
          </a:p>
          <a:p>
            <a:r>
              <a:rPr lang="en-US" dirty="0">
                <a:effectLst/>
                <a:latin typeface="Helvetica Neue" panose="02000503000000020004" pitchFamily="2" charset="0"/>
              </a:rPr>
              <a:t>Please keep this in mind while completing this study.</a:t>
            </a:r>
          </a:p>
          <a:p>
            <a:pPr marL="228600" indent="-228600">
              <a:buAutoNum type="arabicPeriod"/>
            </a:pPr>
            <a:endParaRPr lang="en-US" dirty="0">
              <a:cs typeface="Calibri"/>
            </a:endParaRPr>
          </a:p>
        </p:txBody>
      </p:sp>
      <p:sp>
        <p:nvSpPr>
          <p:cNvPr id="4" name="Slide Number Placeholder 3">
            <a:extLst>
              <a:ext uri="{FF2B5EF4-FFF2-40B4-BE49-F238E27FC236}">
                <a16:creationId xmlns:a16="http://schemas.microsoft.com/office/drawing/2014/main" id="{FD70B994-FC71-18D3-E1B1-841ECE7BB3DF}"/>
              </a:ext>
            </a:extLst>
          </p:cNvPr>
          <p:cNvSpPr>
            <a:spLocks noGrp="1"/>
          </p:cNvSpPr>
          <p:nvPr>
            <p:ph type="sldNum" sz="quarter" idx="5"/>
          </p:nvPr>
        </p:nvSpPr>
        <p:spPr/>
        <p:txBody>
          <a:bodyPr/>
          <a:lstStyle/>
          <a:p>
            <a:fld id="{CC164423-0729-2349-999A-6BD84ED0C88A}" type="slidenum">
              <a:rPr lang="en-US" smtClean="0"/>
              <a:t>10</a:t>
            </a:fld>
            <a:endParaRPr lang="en-US"/>
          </a:p>
        </p:txBody>
      </p:sp>
    </p:spTree>
    <p:extLst>
      <p:ext uri="{BB962C8B-B14F-4D97-AF65-F5344CB8AC3E}">
        <p14:creationId xmlns:p14="http://schemas.microsoft.com/office/powerpoint/2010/main" val="1333633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4225A-E34B-E5BD-253B-D7FC72A13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44662-C7B9-F824-1A63-8DEC0F7D6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F70C0-ED67-BDF0-8549-621FD217D7E0}"/>
              </a:ext>
            </a:extLst>
          </p:cNvPr>
          <p:cNvSpPr>
            <a:spLocks noGrp="1"/>
          </p:cNvSpPr>
          <p:nvPr>
            <p:ph type="body" idx="1"/>
          </p:nvPr>
        </p:nvSpPr>
        <p:spPr/>
        <p:txBody>
          <a:bodyPr/>
          <a:lstStyle/>
          <a:p>
            <a:r>
              <a:rPr lang="en-US" b="1" dirty="0">
                <a:effectLst/>
                <a:latin typeface="Helvetica Neue" panose="02000503000000020004" pitchFamily="2" charset="0"/>
              </a:rPr>
              <a:t>Task 1: Navigation - Task Setting &amp; Validation</a:t>
            </a:r>
            <a:endParaRPr lang="en-US" dirty="0">
              <a:effectLst/>
              <a:latin typeface="Helvetica Neue" panose="02000503000000020004" pitchFamily="2" charset="0"/>
            </a:endParaRPr>
          </a:p>
          <a:p>
            <a:r>
              <a:rPr lang="en-US" dirty="0">
                <a:effectLst/>
                <a:latin typeface="Helvetica Neue" panose="02000503000000020004" pitchFamily="2" charset="0"/>
              </a:rPr>
              <a:t>For the purposes of this study, assume that you already have purchased dental insurance and you need to access your online account so you can update how you receive your dental statements.</a:t>
            </a:r>
          </a:p>
          <a:p>
            <a:r>
              <a:rPr lang="en-US" dirty="0">
                <a:effectLst/>
                <a:latin typeface="Helvetica Neue" panose="02000503000000020004" pitchFamily="2" charset="0"/>
              </a:rPr>
              <a:t>Please keep this in mind while completing this study.</a:t>
            </a:r>
          </a:p>
          <a:p>
            <a:endParaRPr lang="en-US" dirty="0">
              <a:effectLst/>
              <a:latin typeface="Helvetica Neue" panose="02000503000000020004" pitchFamily="2" charset="0"/>
            </a:endParaRPr>
          </a:p>
          <a:p>
            <a:r>
              <a:rPr lang="en-US" dirty="0">
                <a:effectLst/>
                <a:latin typeface="Helvetica Neue" panose="02000503000000020004" pitchFamily="2" charset="0"/>
              </a:rPr>
              <a:t>They bi-passed the Relay page and used the banner Alert when they failed to find what they were looking for </a:t>
            </a:r>
          </a:p>
          <a:p>
            <a:endParaRPr lang="en-US" dirty="0">
              <a:effectLst/>
              <a:latin typeface="Helvetica Neue" panose="02000503000000020004" pitchFamily="2" charset="0"/>
            </a:endParaRPr>
          </a:p>
          <a:p>
            <a:pPr marL="228600" indent="-228600">
              <a:buAutoNum type="arabicPeriod"/>
            </a:pPr>
            <a:endParaRPr lang="en-US" dirty="0">
              <a:cs typeface="Calibri"/>
            </a:endParaRPr>
          </a:p>
        </p:txBody>
      </p:sp>
      <p:sp>
        <p:nvSpPr>
          <p:cNvPr id="4" name="Slide Number Placeholder 3">
            <a:extLst>
              <a:ext uri="{FF2B5EF4-FFF2-40B4-BE49-F238E27FC236}">
                <a16:creationId xmlns:a16="http://schemas.microsoft.com/office/drawing/2014/main" id="{B1EC59EF-C838-0980-2CB3-67AC8AE00A0B}"/>
              </a:ext>
            </a:extLst>
          </p:cNvPr>
          <p:cNvSpPr>
            <a:spLocks noGrp="1"/>
          </p:cNvSpPr>
          <p:nvPr>
            <p:ph type="sldNum" sz="quarter" idx="5"/>
          </p:nvPr>
        </p:nvSpPr>
        <p:spPr/>
        <p:txBody>
          <a:bodyPr/>
          <a:lstStyle/>
          <a:p>
            <a:fld id="{CC164423-0729-2349-999A-6BD84ED0C88A}" type="slidenum">
              <a:rPr lang="en-US" smtClean="0"/>
              <a:t>11</a:t>
            </a:fld>
            <a:endParaRPr lang="en-US"/>
          </a:p>
        </p:txBody>
      </p:sp>
    </p:spTree>
    <p:extLst>
      <p:ext uri="{BB962C8B-B14F-4D97-AF65-F5344CB8AC3E}">
        <p14:creationId xmlns:p14="http://schemas.microsoft.com/office/powerpoint/2010/main" val="287305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2387F-1363-2DCD-F1F7-D879EF4A20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F04873-E1D0-006E-93A5-1679337447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731457-5512-4FA0-9C6E-BD1A0B955E48}"/>
              </a:ext>
            </a:extLst>
          </p:cNvPr>
          <p:cNvSpPr>
            <a:spLocks noGrp="1"/>
          </p:cNvSpPr>
          <p:nvPr>
            <p:ph type="body" idx="1"/>
          </p:nvPr>
        </p:nvSpPr>
        <p:spPr/>
        <p:txBody>
          <a:bodyPr/>
          <a:lstStyle/>
          <a:p>
            <a:pPr marL="228600" indent="-228600">
              <a:buAutoNum type="arabicPeriod"/>
            </a:pPr>
            <a:endParaRPr lang="en-US">
              <a:cs typeface="Calibri"/>
            </a:endParaRPr>
          </a:p>
        </p:txBody>
      </p:sp>
      <p:sp>
        <p:nvSpPr>
          <p:cNvPr id="4" name="Slide Number Placeholder 3">
            <a:extLst>
              <a:ext uri="{FF2B5EF4-FFF2-40B4-BE49-F238E27FC236}">
                <a16:creationId xmlns:a16="http://schemas.microsoft.com/office/drawing/2014/main" id="{DAC8F076-CEEC-6C82-C19D-19A016BF6067}"/>
              </a:ext>
            </a:extLst>
          </p:cNvPr>
          <p:cNvSpPr>
            <a:spLocks noGrp="1"/>
          </p:cNvSpPr>
          <p:nvPr>
            <p:ph type="sldNum" sz="quarter" idx="5"/>
          </p:nvPr>
        </p:nvSpPr>
        <p:spPr/>
        <p:txBody>
          <a:bodyPr/>
          <a:lstStyle/>
          <a:p>
            <a:fld id="{CC164423-0729-2349-999A-6BD84ED0C88A}" type="slidenum">
              <a:rPr lang="en-US" smtClean="0"/>
              <a:t>12</a:t>
            </a:fld>
            <a:endParaRPr lang="en-US"/>
          </a:p>
        </p:txBody>
      </p:sp>
    </p:spTree>
    <p:extLst>
      <p:ext uri="{BB962C8B-B14F-4D97-AF65-F5344CB8AC3E}">
        <p14:creationId xmlns:p14="http://schemas.microsoft.com/office/powerpoint/2010/main" val="745159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7946E-B881-818A-2108-2ED5D46F7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3E12A0-BFD1-433F-A5E3-7FA3912FEA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735C07-940A-8830-3D57-414D5BC6C9F2}"/>
              </a:ext>
            </a:extLst>
          </p:cNvPr>
          <p:cNvSpPr>
            <a:spLocks noGrp="1"/>
          </p:cNvSpPr>
          <p:nvPr>
            <p:ph type="body" idx="1"/>
          </p:nvPr>
        </p:nvSpPr>
        <p:spPr/>
        <p:txBody>
          <a:bodyPr/>
          <a:lstStyle/>
          <a:p>
            <a:r>
              <a:rPr lang="en-US">
                <a:cs typeface="Calibri"/>
              </a:rPr>
              <a:t>Add</a:t>
            </a:r>
          </a:p>
          <a:p>
            <a:pPr marL="171450" indent="-171450">
              <a:buFont typeface="Arial"/>
              <a:buChar char="•"/>
            </a:pPr>
            <a:r>
              <a:rPr lang="en-US"/>
              <a:t>Add information about how to update PDO (</a:t>
            </a:r>
            <a:r>
              <a:rPr lang="en-US" b="1"/>
              <a:t>Primary Dentist Office</a:t>
            </a:r>
            <a:r>
              <a:rPr lang="en-US"/>
              <a:t>) or family information to help center and in MDB or linking MDB to Help Center</a:t>
            </a:r>
            <a:endParaRPr lang="en-US">
              <a:cs typeface="Calibri"/>
            </a:endParaRPr>
          </a:p>
          <a:p>
            <a:endParaRPr lang="en-US">
              <a:cs typeface="Calibri"/>
            </a:endParaRPr>
          </a:p>
          <a:p>
            <a:pPr marL="171450" indent="-171450">
              <a:buFont typeface="Arial"/>
              <a:buChar char="•"/>
            </a:pPr>
            <a:r>
              <a:rPr lang="en-US"/>
              <a:t>Help Center should be nurtured over time. Pruning what isn’t being used and adding new topics that align with </a:t>
            </a:r>
            <a:r>
              <a:rPr lang="en-US" err="1"/>
              <a:t>VoC</a:t>
            </a:r>
            <a:r>
              <a:rPr lang="en-US"/>
              <a:t> data</a:t>
            </a:r>
            <a:endParaRPr lang="en-US">
              <a:cs typeface="Calibri"/>
            </a:endParaRPr>
          </a:p>
          <a:p>
            <a:pPr marL="171450" indent="-171450">
              <a:buFont typeface="Arial"/>
              <a:buChar char="•"/>
            </a:pPr>
            <a:endParaRPr lang="en-US">
              <a:cs typeface="Calibri"/>
            </a:endParaRPr>
          </a:p>
          <a:p>
            <a:pPr marL="171450" indent="-171450">
              <a:lnSpc>
                <a:spcPct val="90000"/>
              </a:lnSpc>
              <a:spcBef>
                <a:spcPts val="1000"/>
              </a:spcBef>
              <a:buFont typeface="Arial"/>
              <a:buChar char="•"/>
            </a:pPr>
            <a:r>
              <a:rPr lang="en-US" b="1"/>
              <a:t>Help Center</a:t>
            </a:r>
            <a:endParaRPr lang="en-US"/>
          </a:p>
          <a:p>
            <a:pPr marL="171450" indent="-171450">
              <a:lnSpc>
                <a:spcPct val="90000"/>
              </a:lnSpc>
              <a:spcBef>
                <a:spcPts val="1000"/>
              </a:spcBef>
              <a:buFont typeface="Arial,Sans-Serif"/>
              <a:buChar char="•"/>
            </a:pPr>
            <a:r>
              <a:rPr lang="en-US"/>
              <a:t>We recommend maintaining (adding and removing) the Help Center and use consistent keywords in titles</a:t>
            </a:r>
          </a:p>
          <a:p>
            <a:pPr marL="171450" indent="-171450">
              <a:lnSpc>
                <a:spcPct val="90000"/>
              </a:lnSpc>
              <a:spcBef>
                <a:spcPts val="1000"/>
              </a:spcBef>
              <a:buFont typeface="Arial,Sans-Serif"/>
              <a:buChar char="•"/>
            </a:pPr>
            <a:r>
              <a:rPr lang="en-US"/>
              <a:t>Consider advocating for LucidWorks to improve the search functionality</a:t>
            </a:r>
          </a:p>
          <a:p>
            <a:pPr marL="171450" indent="-171450">
              <a:lnSpc>
                <a:spcPct val="90000"/>
              </a:lnSpc>
              <a:spcBef>
                <a:spcPts val="1000"/>
              </a:spcBef>
              <a:buFont typeface="Arial,Sans-Serif"/>
              <a:buChar char="•"/>
            </a:pPr>
            <a:endParaRPr lang="en-US"/>
          </a:p>
          <a:p>
            <a:pPr marL="171450" indent="-171450">
              <a:lnSpc>
                <a:spcPct val="90000"/>
              </a:lnSpc>
              <a:spcBef>
                <a:spcPts val="1000"/>
              </a:spcBef>
              <a:buFont typeface="Arial"/>
              <a:buChar char="•"/>
            </a:pPr>
            <a:r>
              <a:rPr lang="en-US" b="1"/>
              <a:t>ID</a:t>
            </a:r>
            <a:endParaRPr lang="en-US"/>
          </a:p>
          <a:p>
            <a:pPr marL="171450" indent="-171450">
              <a:lnSpc>
                <a:spcPct val="90000"/>
              </a:lnSpc>
              <a:spcBef>
                <a:spcPts val="1000"/>
              </a:spcBef>
              <a:buFont typeface="Arial"/>
              <a:buChar char="•"/>
            </a:pPr>
            <a:r>
              <a:rPr lang="en-US"/>
              <a:t>We recommend further research on the topic</a:t>
            </a:r>
          </a:p>
          <a:p>
            <a:pPr marL="171450" indent="-171450">
              <a:buFont typeface="Arial"/>
              <a:buChar char="•"/>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6A5A8113-2247-1575-DC55-E51A43EA1AC7}"/>
              </a:ext>
            </a:extLst>
          </p:cNvPr>
          <p:cNvSpPr>
            <a:spLocks noGrp="1"/>
          </p:cNvSpPr>
          <p:nvPr>
            <p:ph type="sldNum" sz="quarter" idx="5"/>
          </p:nvPr>
        </p:nvSpPr>
        <p:spPr/>
        <p:txBody>
          <a:bodyPr/>
          <a:lstStyle/>
          <a:p>
            <a:fld id="{CC164423-0729-2349-999A-6BD84ED0C88A}" type="slidenum">
              <a:rPr lang="en-US" smtClean="0"/>
              <a:t>14</a:t>
            </a:fld>
            <a:endParaRPr lang="en-US"/>
          </a:p>
        </p:txBody>
      </p:sp>
    </p:spTree>
    <p:extLst>
      <p:ext uri="{BB962C8B-B14F-4D97-AF65-F5344CB8AC3E}">
        <p14:creationId xmlns:p14="http://schemas.microsoft.com/office/powerpoint/2010/main" val="3137331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4B180-2B0C-C5D2-A96B-1D209278BF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B39E2-6B2A-6E79-EA23-97C1B09E2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91A34-F9C4-C8F7-53B8-BD2AB079D412}"/>
              </a:ext>
            </a:extLst>
          </p:cNvPr>
          <p:cNvSpPr>
            <a:spLocks noGrp="1"/>
          </p:cNvSpPr>
          <p:nvPr>
            <p:ph type="body" idx="1"/>
          </p:nvPr>
        </p:nvSpPr>
        <p:spPr/>
        <p:txBody>
          <a:bodyPr/>
          <a:lstStyle/>
          <a:p>
            <a:r>
              <a:rPr lang="en-US">
                <a:cs typeface="Calibri"/>
              </a:rPr>
              <a:t>Add</a:t>
            </a:r>
          </a:p>
          <a:p>
            <a:pPr marL="171450" indent="-171450">
              <a:buFont typeface="Arial"/>
              <a:buChar char="•"/>
            </a:pPr>
            <a:r>
              <a:rPr lang="en-US"/>
              <a:t>Add information about how to update PDO (</a:t>
            </a:r>
            <a:r>
              <a:rPr lang="en-US" b="1"/>
              <a:t>Primary Dentist Office</a:t>
            </a:r>
            <a:r>
              <a:rPr lang="en-US"/>
              <a:t>) or family information to help center and in MDB or linking MDB to Help Center</a:t>
            </a:r>
            <a:endParaRPr lang="en-US">
              <a:cs typeface="Calibri"/>
            </a:endParaRPr>
          </a:p>
          <a:p>
            <a:endParaRPr lang="en-US">
              <a:cs typeface="Calibri"/>
            </a:endParaRPr>
          </a:p>
          <a:p>
            <a:pPr marL="171450" indent="-171450">
              <a:buFont typeface="Arial"/>
              <a:buChar char="•"/>
            </a:pPr>
            <a:r>
              <a:rPr lang="en-US"/>
              <a:t>Help Center should be nurtured over time. Pruning what isn’t being used and adding new topics that align with </a:t>
            </a:r>
            <a:r>
              <a:rPr lang="en-US" err="1"/>
              <a:t>VoC</a:t>
            </a:r>
            <a:r>
              <a:rPr lang="en-US"/>
              <a:t> data</a:t>
            </a:r>
            <a:endParaRPr lang="en-US">
              <a:cs typeface="Calibri"/>
            </a:endParaRPr>
          </a:p>
          <a:p>
            <a:pPr marL="171450" indent="-171450">
              <a:buFont typeface="Arial"/>
              <a:buChar char="•"/>
            </a:pPr>
            <a:endParaRPr lang="en-US">
              <a:cs typeface="Calibri"/>
            </a:endParaRPr>
          </a:p>
          <a:p>
            <a:pPr marL="171450" indent="-171450">
              <a:lnSpc>
                <a:spcPct val="90000"/>
              </a:lnSpc>
              <a:spcBef>
                <a:spcPts val="1000"/>
              </a:spcBef>
              <a:buFont typeface="Arial"/>
              <a:buChar char="•"/>
            </a:pPr>
            <a:r>
              <a:rPr lang="en-US" b="1"/>
              <a:t>Help Center</a:t>
            </a:r>
            <a:endParaRPr lang="en-US"/>
          </a:p>
          <a:p>
            <a:pPr marL="171450" indent="-171450">
              <a:lnSpc>
                <a:spcPct val="90000"/>
              </a:lnSpc>
              <a:spcBef>
                <a:spcPts val="1000"/>
              </a:spcBef>
              <a:buFont typeface="Arial,Sans-Serif"/>
              <a:buChar char="•"/>
            </a:pPr>
            <a:r>
              <a:rPr lang="en-US"/>
              <a:t>We recommend maintaining (adding and removing) the Help Center and use consistent keywords in titles</a:t>
            </a:r>
          </a:p>
          <a:p>
            <a:pPr marL="171450" indent="-171450">
              <a:lnSpc>
                <a:spcPct val="90000"/>
              </a:lnSpc>
              <a:spcBef>
                <a:spcPts val="1000"/>
              </a:spcBef>
              <a:buFont typeface="Arial,Sans-Serif"/>
              <a:buChar char="•"/>
            </a:pPr>
            <a:r>
              <a:rPr lang="en-US"/>
              <a:t>Consider advocating for LucidWorks to improve the search functionality</a:t>
            </a:r>
          </a:p>
          <a:p>
            <a:pPr marL="171450" indent="-171450">
              <a:lnSpc>
                <a:spcPct val="90000"/>
              </a:lnSpc>
              <a:spcBef>
                <a:spcPts val="1000"/>
              </a:spcBef>
              <a:buFont typeface="Arial,Sans-Serif"/>
              <a:buChar char="•"/>
            </a:pPr>
            <a:endParaRPr lang="en-US"/>
          </a:p>
          <a:p>
            <a:pPr marL="171450" indent="-171450">
              <a:lnSpc>
                <a:spcPct val="90000"/>
              </a:lnSpc>
              <a:spcBef>
                <a:spcPts val="1000"/>
              </a:spcBef>
              <a:buFont typeface="Arial"/>
              <a:buChar char="•"/>
            </a:pPr>
            <a:r>
              <a:rPr lang="en-US" b="1"/>
              <a:t>ID</a:t>
            </a:r>
            <a:endParaRPr lang="en-US"/>
          </a:p>
          <a:p>
            <a:pPr marL="171450" indent="-171450">
              <a:lnSpc>
                <a:spcPct val="90000"/>
              </a:lnSpc>
              <a:spcBef>
                <a:spcPts val="1000"/>
              </a:spcBef>
              <a:buFont typeface="Arial"/>
              <a:buChar char="•"/>
            </a:pPr>
            <a:r>
              <a:rPr lang="en-US"/>
              <a:t>We recommend further research on the topic</a:t>
            </a:r>
          </a:p>
          <a:p>
            <a:pPr marL="171450" indent="-171450">
              <a:buFont typeface="Arial"/>
              <a:buChar char="•"/>
            </a:pPr>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6FA330EC-6367-D681-282F-380240A5AD29}"/>
              </a:ext>
            </a:extLst>
          </p:cNvPr>
          <p:cNvSpPr>
            <a:spLocks noGrp="1"/>
          </p:cNvSpPr>
          <p:nvPr>
            <p:ph type="sldNum" sz="quarter" idx="5"/>
          </p:nvPr>
        </p:nvSpPr>
        <p:spPr/>
        <p:txBody>
          <a:bodyPr/>
          <a:lstStyle/>
          <a:p>
            <a:fld id="{CC164423-0729-2349-999A-6BD84ED0C88A}" type="slidenum">
              <a:rPr lang="en-US" smtClean="0"/>
              <a:t>15</a:t>
            </a:fld>
            <a:endParaRPr lang="en-US"/>
          </a:p>
        </p:txBody>
      </p:sp>
    </p:spTree>
    <p:extLst>
      <p:ext uri="{BB962C8B-B14F-4D97-AF65-F5344CB8AC3E}">
        <p14:creationId xmlns:p14="http://schemas.microsoft.com/office/powerpoint/2010/main" val="4000585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BC23D7B-71D9-E537-DBFD-85891FA5936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7126" r="5983" b="14698"/>
          <a:stretch/>
        </p:blipFill>
        <p:spPr>
          <a:xfrm>
            <a:off x="2429793" y="0"/>
            <a:ext cx="9762207" cy="6858000"/>
          </a:xfrm>
          <a:prstGeom prst="rect">
            <a:avLst/>
          </a:prstGeom>
        </p:spPr>
      </p:pic>
      <p:sp>
        <p:nvSpPr>
          <p:cNvPr id="2" name="Title 1">
            <a:extLst>
              <a:ext uri="{FF2B5EF4-FFF2-40B4-BE49-F238E27FC236}">
                <a16:creationId xmlns:a16="http://schemas.microsoft.com/office/drawing/2014/main" id="{B7BF72DC-6029-9CBD-9340-2A78EE3A43E8}"/>
              </a:ext>
            </a:extLst>
          </p:cNvPr>
          <p:cNvSpPr>
            <a:spLocks noGrp="1"/>
          </p:cNvSpPr>
          <p:nvPr>
            <p:ph type="ctrTitle" hasCustomPrompt="1"/>
          </p:nvPr>
        </p:nvSpPr>
        <p:spPr>
          <a:xfrm>
            <a:off x="1130808" y="1126026"/>
            <a:ext cx="9144000" cy="2387600"/>
          </a:xfrm>
          <a:noFill/>
        </p:spPr>
        <p:txBody>
          <a:bodyPr anchor="b"/>
          <a:lstStyle>
            <a:lvl1pPr algn="l">
              <a:defRPr sz="6000">
                <a:solidFill>
                  <a:schemeClr val="accent1"/>
                </a:solidFill>
              </a:defRPr>
            </a:lvl1pPr>
          </a:lstStyle>
          <a:p>
            <a:r>
              <a:rPr lang="en-US" dirty="0"/>
              <a:t>PowerPoint </a:t>
            </a:r>
            <a:br>
              <a:rPr lang="en-US" dirty="0"/>
            </a:br>
            <a:r>
              <a:rPr lang="en-US" dirty="0"/>
              <a:t>Template Cover</a:t>
            </a:r>
          </a:p>
        </p:txBody>
      </p:sp>
      <p:sp>
        <p:nvSpPr>
          <p:cNvPr id="3" name="Subtitle 2">
            <a:extLst>
              <a:ext uri="{FF2B5EF4-FFF2-40B4-BE49-F238E27FC236}">
                <a16:creationId xmlns:a16="http://schemas.microsoft.com/office/drawing/2014/main" id="{6CE6E3D4-22CF-C4C3-B0E9-15EC55DE6E89}"/>
              </a:ext>
            </a:extLst>
          </p:cNvPr>
          <p:cNvSpPr>
            <a:spLocks noGrp="1"/>
          </p:cNvSpPr>
          <p:nvPr>
            <p:ph type="subTitle" idx="1"/>
          </p:nvPr>
        </p:nvSpPr>
        <p:spPr>
          <a:xfrm>
            <a:off x="1130808" y="3611182"/>
            <a:ext cx="9144000" cy="1655762"/>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D216914A-A545-933B-38BC-A47E506E8B5E}"/>
              </a:ext>
            </a:extLst>
          </p:cNvPr>
          <p:cNvPicPr>
            <a:picLocks noChangeAspect="1"/>
          </p:cNvPicPr>
          <p:nvPr userDrawn="1"/>
        </p:nvPicPr>
        <p:blipFill>
          <a:blip r:embed="rId3"/>
          <a:stretch>
            <a:fillRect/>
          </a:stretch>
        </p:blipFill>
        <p:spPr>
          <a:xfrm>
            <a:off x="9628659" y="36215"/>
            <a:ext cx="2560321" cy="1169324"/>
          </a:xfrm>
          <a:prstGeom prst="rect">
            <a:avLst/>
          </a:prstGeom>
        </p:spPr>
      </p:pic>
    </p:spTree>
    <p:extLst>
      <p:ext uri="{BB962C8B-B14F-4D97-AF65-F5344CB8AC3E}">
        <p14:creationId xmlns:p14="http://schemas.microsoft.com/office/powerpoint/2010/main" val="611574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tx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2BA9D3-08D7-0932-9BB4-17909406A55C}"/>
              </a:ext>
            </a:extLst>
          </p:cNvPr>
          <p:cNvSpPr>
            <a:spLocks noGrp="1"/>
          </p:cNvSpPr>
          <p:nvPr>
            <p:ph sz="half" idx="1"/>
          </p:nvPr>
        </p:nvSpPr>
        <p:spPr>
          <a:xfrm>
            <a:off x="350731" y="1817674"/>
            <a:ext cx="5181600" cy="4351338"/>
          </a:xfrm>
        </p:spPr>
        <p:txBody>
          <a:bodyPr/>
          <a:lstStyle>
            <a:lvl1pPr marL="457200" indent="-457200">
              <a:buClr>
                <a:schemeClr val="accent1"/>
              </a:buClr>
              <a:buFont typeface="Arial" panose="020B0604020202020204" pitchFamily="34" charset="0"/>
              <a:buChar char="•"/>
              <a:defRPr>
                <a:solidFill>
                  <a:schemeClr val="bg1"/>
                </a:solidFill>
              </a:defRPr>
            </a:lvl1pPr>
            <a:lvl2pPr marL="800100" indent="-342900">
              <a:buClr>
                <a:schemeClr val="accent1"/>
              </a:buClr>
              <a:buFont typeface="Arial" panose="020B0604020202020204" pitchFamily="34" charset="0"/>
              <a:buChar char="•"/>
              <a:defRPr>
                <a:solidFill>
                  <a:schemeClr val="bg1"/>
                </a:solidFill>
              </a:defRPr>
            </a:lvl2pPr>
            <a:lvl3pPr marL="1257300" indent="-342900">
              <a:buClr>
                <a:schemeClr val="accent1"/>
              </a:buClr>
              <a:buFont typeface="Arial" panose="020B0604020202020204" pitchFamily="34" charset="0"/>
              <a:buChar char="•"/>
              <a:defRPr>
                <a:solidFill>
                  <a:schemeClr val="bg1"/>
                </a:solidFill>
              </a:defRPr>
            </a:lvl3pPr>
            <a:lvl4pPr marL="1657350" indent="-285750">
              <a:buClr>
                <a:schemeClr val="accent1"/>
              </a:buClr>
              <a:buFont typeface="Arial" panose="020B0604020202020204" pitchFamily="34" charset="0"/>
              <a:buChar char="•"/>
              <a:defRPr>
                <a:solidFill>
                  <a:schemeClr val="bg1"/>
                </a:solidFill>
              </a:defRPr>
            </a:lvl4pPr>
            <a:lvl5pPr marL="2114550" indent="-285750">
              <a:buClr>
                <a:schemeClr val="accent1"/>
              </a:buClr>
              <a:buFont typeface="Arial" panose="020B0604020202020204" pitchFamily="34" charset="0"/>
              <a:buChar cha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018A98C-B08A-1328-D95B-4EBC20236D76}"/>
              </a:ext>
            </a:extLst>
          </p:cNvPr>
          <p:cNvSpPr>
            <a:spLocks noGrp="1"/>
          </p:cNvSpPr>
          <p:nvPr>
            <p:ph sz="half" idx="2"/>
          </p:nvPr>
        </p:nvSpPr>
        <p:spPr>
          <a:xfrm>
            <a:off x="5684731" y="1817674"/>
            <a:ext cx="5181600" cy="4351338"/>
          </a:xfrm>
        </p:spPr>
        <p:txBody>
          <a:bodyPr/>
          <a:lstStyle>
            <a:lvl1pPr marL="457200" indent="-457200">
              <a:buClr>
                <a:schemeClr val="accent1"/>
              </a:buClr>
              <a:buFont typeface="Arial" panose="020B0604020202020204" pitchFamily="34" charset="0"/>
              <a:buChar char="•"/>
              <a:defRPr>
                <a:solidFill>
                  <a:schemeClr val="bg1"/>
                </a:solidFill>
              </a:defRPr>
            </a:lvl1pPr>
            <a:lvl2pPr marL="800100" indent="-342900">
              <a:buClr>
                <a:schemeClr val="accent1"/>
              </a:buClr>
              <a:buFont typeface="Arial" panose="020B0604020202020204" pitchFamily="34" charset="0"/>
              <a:buChar char="•"/>
              <a:defRPr>
                <a:solidFill>
                  <a:schemeClr val="bg1"/>
                </a:solidFill>
              </a:defRPr>
            </a:lvl2pPr>
            <a:lvl3pPr marL="1257300" indent="-342900">
              <a:buClr>
                <a:schemeClr val="accent1"/>
              </a:buClr>
              <a:buFont typeface="Arial" panose="020B0604020202020204" pitchFamily="34" charset="0"/>
              <a:buChar char="•"/>
              <a:defRPr>
                <a:solidFill>
                  <a:schemeClr val="bg1"/>
                </a:solidFill>
              </a:defRPr>
            </a:lvl3pPr>
            <a:lvl4pPr marL="1657350" indent="-285750">
              <a:buClr>
                <a:schemeClr val="accent1"/>
              </a:buClr>
              <a:buFont typeface="Arial" panose="020B0604020202020204" pitchFamily="34" charset="0"/>
              <a:buChar char="•"/>
              <a:defRPr>
                <a:solidFill>
                  <a:schemeClr val="bg1"/>
                </a:solidFill>
              </a:defRPr>
            </a:lvl4pPr>
            <a:lvl5pPr marL="2114550" indent="-285750">
              <a:buClr>
                <a:schemeClr val="accent1"/>
              </a:buClr>
              <a:buFont typeface="Arial" panose="020B0604020202020204" pitchFamily="34" charset="0"/>
              <a:buChar cha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85AB18BE-F994-F064-31E8-8CE4F01019C6}"/>
              </a:ext>
            </a:extLst>
          </p:cNvPr>
          <p:cNvSpPr txBox="1">
            <a:spLocks/>
          </p:cNvSpPr>
          <p:nvPr userDrawn="1"/>
        </p:nvSpPr>
        <p:spPr>
          <a:xfrm>
            <a:off x="350731" y="374978"/>
            <a:ext cx="10515600" cy="116549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a:ln>
                  <a:noFill/>
                </a:ln>
                <a:solidFill>
                  <a:schemeClr val="accent3"/>
                </a:solidFill>
                <a:latin typeface="+mj-lt"/>
                <a:ea typeface="+mj-ea"/>
                <a:cs typeface="+mj-cs"/>
              </a:defRPr>
            </a:lvl1pPr>
          </a:lstStyle>
          <a:p>
            <a:r>
              <a:rPr lang="en-US" dirty="0">
                <a:solidFill>
                  <a:schemeClr val="accent1"/>
                </a:solidFill>
              </a:rPr>
              <a:t>Click to edit Master title style   </a:t>
            </a:r>
          </a:p>
        </p:txBody>
      </p:sp>
      <p:cxnSp>
        <p:nvCxnSpPr>
          <p:cNvPr id="12" name="Straight Connector 11">
            <a:extLst>
              <a:ext uri="{FF2B5EF4-FFF2-40B4-BE49-F238E27FC236}">
                <a16:creationId xmlns:a16="http://schemas.microsoft.com/office/drawing/2014/main" id="{06E35730-20C0-F223-51EF-FF5AC981B530}"/>
              </a:ext>
            </a:extLst>
          </p:cNvPr>
          <p:cNvCxnSpPr>
            <a:cxnSpLocks/>
          </p:cNvCxnSpPr>
          <p:nvPr userDrawn="1"/>
        </p:nvCxnSpPr>
        <p:spPr>
          <a:xfrm>
            <a:off x="350731" y="263366"/>
            <a:ext cx="587524"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E7572DA0-A856-7581-9A76-628828FD03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66189" y="196522"/>
            <a:ext cx="1024507" cy="1024507"/>
          </a:xfrm>
          <a:prstGeom prst="rect">
            <a:avLst/>
          </a:prstGeom>
        </p:spPr>
      </p:pic>
      <p:sp>
        <p:nvSpPr>
          <p:cNvPr id="5" name="Slide Number Placeholder 4">
            <a:extLst>
              <a:ext uri="{FF2B5EF4-FFF2-40B4-BE49-F238E27FC236}">
                <a16:creationId xmlns:a16="http://schemas.microsoft.com/office/drawing/2014/main" id="{63B70486-0009-15A0-2672-7D9F78EB193D}"/>
              </a:ext>
            </a:extLst>
          </p:cNvPr>
          <p:cNvSpPr>
            <a:spLocks noGrp="1"/>
          </p:cNvSpPr>
          <p:nvPr>
            <p:ph type="sldNum" sz="quarter" idx="10"/>
          </p:nvPr>
        </p:nvSpPr>
        <p:spPr/>
        <p:txBody>
          <a:bodyPr/>
          <a:lstStyle/>
          <a:p>
            <a:fld id="{F0BBDD5A-B46B-1B4F-9959-414F0ED75735}" type="slidenum">
              <a:rPr lang="en-US" smtClean="0"/>
              <a:t>‹#›</a:t>
            </a:fld>
            <a:endParaRPr lang="en-US" dirty="0"/>
          </a:p>
        </p:txBody>
      </p:sp>
    </p:spTree>
    <p:extLst>
      <p:ext uri="{BB962C8B-B14F-4D97-AF65-F5344CB8AC3E}">
        <p14:creationId xmlns:p14="http://schemas.microsoft.com/office/powerpoint/2010/main" val="1536159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E53EAD87-9480-D9A2-A2DD-DAD6185DA21A}"/>
              </a:ext>
            </a:extLst>
          </p:cNvPr>
          <p:cNvSpPr/>
          <p:nvPr userDrawn="1"/>
        </p:nvSpPr>
        <p:spPr>
          <a:xfrm flipV="1">
            <a:off x="0" y="-1"/>
            <a:ext cx="4772025" cy="6858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41135401-ACAF-388C-FE08-2BCFAFC17B3F}"/>
              </a:ext>
            </a:extLst>
          </p:cNvPr>
          <p:cNvPicPr>
            <a:picLocks noChangeAspect="1"/>
          </p:cNvPicPr>
          <p:nvPr userDrawn="1"/>
        </p:nvPicPr>
        <p:blipFill rotWithShape="1">
          <a:blip r:embed="rId2">
            <a:alphaModFix amt="10000"/>
            <a:extLst>
              <a:ext uri="{28A0092B-C50C-407E-A947-70E740481C1C}">
                <a14:useLocalDpi xmlns:a14="http://schemas.microsoft.com/office/drawing/2010/main"/>
              </a:ext>
            </a:extLst>
          </a:blip>
          <a:srcRect l="40816" t="17934" r="6996" b="7066"/>
          <a:stretch/>
        </p:blipFill>
        <p:spPr>
          <a:xfrm>
            <a:off x="0" y="0"/>
            <a:ext cx="4772025" cy="6858000"/>
          </a:xfrm>
          <a:prstGeom prst="rect">
            <a:avLst/>
          </a:prstGeom>
        </p:spPr>
      </p:pic>
      <p:sp>
        <p:nvSpPr>
          <p:cNvPr id="3" name="Picture Placeholder 2">
            <a:extLst>
              <a:ext uri="{FF2B5EF4-FFF2-40B4-BE49-F238E27FC236}">
                <a16:creationId xmlns:a16="http://schemas.microsoft.com/office/drawing/2014/main" id="{D7191749-ABD7-BC9A-8EC6-9248560EB8CC}"/>
              </a:ext>
            </a:extLst>
          </p:cNvPr>
          <p:cNvSpPr>
            <a:spLocks noGrp="1"/>
          </p:cNvSpPr>
          <p:nvPr>
            <p:ph type="pic" idx="1"/>
          </p:nvPr>
        </p:nvSpPr>
        <p:spPr>
          <a:xfrm>
            <a:off x="5097463" y="2294462"/>
            <a:ext cx="6705069"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B8DD80E-4AD2-C8F5-CABE-3A33399F95EF}"/>
              </a:ext>
            </a:extLst>
          </p:cNvPr>
          <p:cNvSpPr>
            <a:spLocks noGrp="1"/>
          </p:cNvSpPr>
          <p:nvPr>
            <p:ph type="body" sz="half" idx="2"/>
          </p:nvPr>
        </p:nvSpPr>
        <p:spPr>
          <a:xfrm>
            <a:off x="389468" y="2294462"/>
            <a:ext cx="4165599" cy="3811588"/>
          </a:xfrm>
        </p:spPr>
        <p:txBody>
          <a:bodyPr/>
          <a:lstStyle>
            <a:lvl1pPr marL="285750" indent="-285750">
              <a:buClr>
                <a:schemeClr val="accent4"/>
              </a:buClr>
              <a:buFont typeface="Arial" panose="020B0604020202020204" pitchFamily="34" charset="0"/>
              <a:buChar char="•"/>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a:t>
            </a:r>
          </a:p>
        </p:txBody>
      </p:sp>
      <p:pic>
        <p:nvPicPr>
          <p:cNvPr id="12" name="Graphic 11">
            <a:extLst>
              <a:ext uri="{FF2B5EF4-FFF2-40B4-BE49-F238E27FC236}">
                <a16:creationId xmlns:a16="http://schemas.microsoft.com/office/drawing/2014/main" id="{46FA4068-D87D-26B1-96A5-8B93ED6E1C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966189" y="196522"/>
            <a:ext cx="1024507" cy="1024507"/>
          </a:xfrm>
          <a:prstGeom prst="rect">
            <a:avLst/>
          </a:prstGeom>
        </p:spPr>
      </p:pic>
      <p:sp>
        <p:nvSpPr>
          <p:cNvPr id="5" name="Title 4">
            <a:extLst>
              <a:ext uri="{FF2B5EF4-FFF2-40B4-BE49-F238E27FC236}">
                <a16:creationId xmlns:a16="http://schemas.microsoft.com/office/drawing/2014/main" id="{FFBCE62A-8E52-63E5-9708-9D43F28A6D86}"/>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C1D2B81F-A49F-2147-E918-7A25387E362E}"/>
              </a:ext>
            </a:extLst>
          </p:cNvPr>
          <p:cNvSpPr>
            <a:spLocks noGrp="1"/>
          </p:cNvSpPr>
          <p:nvPr>
            <p:ph type="sldNum" sz="quarter" idx="10"/>
          </p:nvPr>
        </p:nvSpPr>
        <p:spPr/>
        <p:txBody>
          <a:bodyPr/>
          <a:lstStyle/>
          <a:p>
            <a:fld id="{F0BBDD5A-B46B-1B4F-9959-414F0ED75735}" type="slidenum">
              <a:rPr lang="en-US" smtClean="0"/>
              <a:t>‹#›</a:t>
            </a:fld>
            <a:endParaRPr lang="en-US" dirty="0"/>
          </a:p>
        </p:txBody>
      </p:sp>
    </p:spTree>
    <p:extLst>
      <p:ext uri="{BB962C8B-B14F-4D97-AF65-F5344CB8AC3E}">
        <p14:creationId xmlns:p14="http://schemas.microsoft.com/office/powerpoint/2010/main" val="3515769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4_Picture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135401-ACAF-388C-FE08-2BCFAFC17B3F}"/>
              </a:ext>
            </a:extLst>
          </p:cNvPr>
          <p:cNvPicPr>
            <a:picLocks noChangeAspect="1"/>
          </p:cNvPicPr>
          <p:nvPr userDrawn="1"/>
        </p:nvPicPr>
        <p:blipFill>
          <a:blip r:embed="rId2">
            <a:alphaModFix amt="10000"/>
            <a:extLst>
              <a:ext uri="{28A0092B-C50C-407E-A947-70E740481C1C}">
                <a14:useLocalDpi xmlns:a14="http://schemas.microsoft.com/office/drawing/2010/main"/>
              </a:ext>
            </a:extLst>
          </a:blip>
          <a:srcRect/>
          <a:stretch/>
        </p:blipFill>
        <p:spPr>
          <a:xfrm>
            <a:off x="-3732212" y="-1639871"/>
            <a:ext cx="9144000" cy="9144000"/>
          </a:xfrm>
          <a:prstGeom prst="rect">
            <a:avLst/>
          </a:prstGeom>
        </p:spPr>
      </p:pic>
      <p:sp>
        <p:nvSpPr>
          <p:cNvPr id="8" name="Round Single Corner Rectangle 7">
            <a:extLst>
              <a:ext uri="{FF2B5EF4-FFF2-40B4-BE49-F238E27FC236}">
                <a16:creationId xmlns:a16="http://schemas.microsoft.com/office/drawing/2014/main" id="{E53EAD87-9480-D9A2-A2DD-DAD6185DA21A}"/>
              </a:ext>
            </a:extLst>
          </p:cNvPr>
          <p:cNvSpPr/>
          <p:nvPr userDrawn="1"/>
        </p:nvSpPr>
        <p:spPr>
          <a:xfrm flipV="1">
            <a:off x="0" y="-1"/>
            <a:ext cx="4772025" cy="6858000"/>
          </a:xfrm>
          <a:prstGeom prst="round1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23F4D4-4EA9-06AC-3D6B-EDD9676C2694}"/>
              </a:ext>
            </a:extLst>
          </p:cNvPr>
          <p:cNvSpPr>
            <a:spLocks noGrp="1"/>
          </p:cNvSpPr>
          <p:nvPr>
            <p:ph type="title" hasCustomPrompt="1"/>
          </p:nvPr>
        </p:nvSpPr>
        <p:spPr>
          <a:xfrm>
            <a:off x="389468" y="457200"/>
            <a:ext cx="4165600" cy="1600200"/>
          </a:xfrm>
        </p:spPr>
        <p:txBody>
          <a:bodyPr anchor="t"/>
          <a:lstStyle>
            <a:lvl1pPr marL="0" indent="0">
              <a:buFont typeface="Arial" panose="020B0604020202020204" pitchFamily="34" charset="0"/>
              <a:buNone/>
              <a:defRPr sz="3200">
                <a:solidFill>
                  <a:schemeClr val="accent4"/>
                </a:solidFill>
              </a:defRPr>
            </a:lvl1pPr>
          </a:lstStyle>
          <a:p>
            <a:r>
              <a:rPr lang="en-US" dirty="0"/>
              <a:t>Insert title here</a:t>
            </a:r>
          </a:p>
        </p:txBody>
      </p:sp>
      <p:sp>
        <p:nvSpPr>
          <p:cNvPr id="3" name="Picture Placeholder 2">
            <a:extLst>
              <a:ext uri="{FF2B5EF4-FFF2-40B4-BE49-F238E27FC236}">
                <a16:creationId xmlns:a16="http://schemas.microsoft.com/office/drawing/2014/main" id="{D7191749-ABD7-BC9A-8EC6-9248560EB8CC}"/>
              </a:ext>
            </a:extLst>
          </p:cNvPr>
          <p:cNvSpPr>
            <a:spLocks noGrp="1"/>
          </p:cNvSpPr>
          <p:nvPr>
            <p:ph type="pic" idx="1"/>
          </p:nvPr>
        </p:nvSpPr>
        <p:spPr>
          <a:xfrm>
            <a:off x="5097463" y="2294462"/>
            <a:ext cx="6705069"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B8DD80E-4AD2-C8F5-CABE-3A33399F95EF}"/>
              </a:ext>
            </a:extLst>
          </p:cNvPr>
          <p:cNvSpPr>
            <a:spLocks noGrp="1"/>
          </p:cNvSpPr>
          <p:nvPr>
            <p:ph type="body" sz="half" idx="2"/>
          </p:nvPr>
        </p:nvSpPr>
        <p:spPr>
          <a:xfrm>
            <a:off x="389468" y="2294462"/>
            <a:ext cx="4165599" cy="3811588"/>
          </a:xfrm>
        </p:spPr>
        <p:txBody>
          <a:bodyPr/>
          <a:lstStyle>
            <a:lvl1pPr marL="285750" indent="-285750">
              <a:buClr>
                <a:schemeClr val="accent4"/>
              </a:buClr>
              <a:buFont typeface="Arial" panose="020B0604020202020204" pitchFamily="34" charset="0"/>
              <a:buChar char="•"/>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a:t>
            </a:r>
          </a:p>
        </p:txBody>
      </p:sp>
      <p:pic>
        <p:nvPicPr>
          <p:cNvPr id="9" name="Graphic 8">
            <a:extLst>
              <a:ext uri="{FF2B5EF4-FFF2-40B4-BE49-F238E27FC236}">
                <a16:creationId xmlns:a16="http://schemas.microsoft.com/office/drawing/2014/main" id="{90ABAC0F-FA30-AD1B-9F5A-87412211543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966189" y="196522"/>
            <a:ext cx="1024507" cy="1024507"/>
          </a:xfrm>
          <a:prstGeom prst="rect">
            <a:avLst/>
          </a:prstGeom>
        </p:spPr>
      </p:pic>
      <p:sp>
        <p:nvSpPr>
          <p:cNvPr id="6" name="Slide Number Placeholder 5">
            <a:extLst>
              <a:ext uri="{FF2B5EF4-FFF2-40B4-BE49-F238E27FC236}">
                <a16:creationId xmlns:a16="http://schemas.microsoft.com/office/drawing/2014/main" id="{1235C2AA-13C1-8845-8B89-9235B026371D}"/>
              </a:ext>
            </a:extLst>
          </p:cNvPr>
          <p:cNvSpPr>
            <a:spLocks noGrp="1"/>
          </p:cNvSpPr>
          <p:nvPr>
            <p:ph type="sldNum" sz="quarter" idx="10"/>
          </p:nvPr>
        </p:nvSpPr>
        <p:spPr/>
        <p:txBody>
          <a:bodyPr/>
          <a:lstStyle/>
          <a:p>
            <a:fld id="{F0BBDD5A-B46B-1B4F-9959-414F0ED75735}" type="slidenum">
              <a:rPr lang="en-US" smtClean="0"/>
              <a:t>‹#›</a:t>
            </a:fld>
            <a:endParaRPr lang="en-US" dirty="0"/>
          </a:p>
        </p:txBody>
      </p:sp>
    </p:spTree>
    <p:extLst>
      <p:ext uri="{BB962C8B-B14F-4D97-AF65-F5344CB8AC3E}">
        <p14:creationId xmlns:p14="http://schemas.microsoft.com/office/powerpoint/2010/main" val="2721970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53EAD87-9480-D9A2-A2DD-DAD6185DA21A}"/>
              </a:ext>
            </a:extLst>
          </p:cNvPr>
          <p:cNvSpPr/>
          <p:nvPr userDrawn="1"/>
        </p:nvSpPr>
        <p:spPr>
          <a:xfrm>
            <a:off x="0" y="-1"/>
            <a:ext cx="12192000"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41135401-ACAF-388C-FE08-2BCFAFC17B3F}"/>
              </a:ext>
            </a:extLst>
          </p:cNvPr>
          <p:cNvPicPr>
            <a:picLocks noChangeAspect="1"/>
          </p:cNvPicPr>
          <p:nvPr userDrawn="1"/>
        </p:nvPicPr>
        <p:blipFill rotWithShape="1">
          <a:blip r:embed="rId2">
            <a:alphaModFix amt="10000"/>
            <a:extLst>
              <a:ext uri="{28A0092B-C50C-407E-A947-70E740481C1C}">
                <a14:useLocalDpi xmlns:a14="http://schemas.microsoft.com/office/drawing/2010/main"/>
              </a:ext>
            </a:extLst>
          </a:blip>
          <a:srcRect l="21947" b="28852"/>
          <a:stretch/>
        </p:blipFill>
        <p:spPr>
          <a:xfrm>
            <a:off x="-1" y="352264"/>
            <a:ext cx="7137117" cy="6505736"/>
          </a:xfrm>
          <a:prstGeom prst="rect">
            <a:avLst/>
          </a:prstGeom>
        </p:spPr>
      </p:pic>
      <p:sp>
        <p:nvSpPr>
          <p:cNvPr id="7" name="Media Placeholder 6">
            <a:extLst>
              <a:ext uri="{FF2B5EF4-FFF2-40B4-BE49-F238E27FC236}">
                <a16:creationId xmlns:a16="http://schemas.microsoft.com/office/drawing/2014/main" id="{9A722572-0458-E133-A01A-041EDC4A3EA8}"/>
              </a:ext>
            </a:extLst>
          </p:cNvPr>
          <p:cNvSpPr>
            <a:spLocks noGrp="1"/>
          </p:cNvSpPr>
          <p:nvPr>
            <p:ph type="media" sz="quarter" idx="10" hasCustomPrompt="1"/>
          </p:nvPr>
        </p:nvSpPr>
        <p:spPr>
          <a:xfrm>
            <a:off x="225425" y="1417552"/>
            <a:ext cx="11774488" cy="4864376"/>
          </a:xfrm>
        </p:spPr>
        <p:txBody>
          <a:bodyPr/>
          <a:lstStyle>
            <a:lvl1pPr>
              <a:defRPr>
                <a:solidFill>
                  <a:schemeClr val="bg1"/>
                </a:solidFill>
              </a:defRPr>
            </a:lvl1pPr>
          </a:lstStyle>
          <a:p>
            <a:r>
              <a:rPr lang="en-US" dirty="0"/>
              <a:t>Insert media here</a:t>
            </a:r>
          </a:p>
        </p:txBody>
      </p:sp>
      <p:sp>
        <p:nvSpPr>
          <p:cNvPr id="13" name="Text Placeholder 12">
            <a:extLst>
              <a:ext uri="{FF2B5EF4-FFF2-40B4-BE49-F238E27FC236}">
                <a16:creationId xmlns:a16="http://schemas.microsoft.com/office/drawing/2014/main" id="{628EDA7B-7526-E181-52CC-AE8FD18B1D6F}"/>
              </a:ext>
            </a:extLst>
          </p:cNvPr>
          <p:cNvSpPr>
            <a:spLocks noGrp="1"/>
          </p:cNvSpPr>
          <p:nvPr>
            <p:ph type="body" sz="quarter" idx="11" hasCustomPrompt="1"/>
          </p:nvPr>
        </p:nvSpPr>
        <p:spPr>
          <a:xfrm>
            <a:off x="225425" y="347536"/>
            <a:ext cx="9417050" cy="598487"/>
          </a:xfrm>
        </p:spPr>
        <p:txBody>
          <a:bodyPr>
            <a:normAutofit/>
          </a:bodyPr>
          <a:lstStyle>
            <a:lvl1pPr marL="0" indent="0">
              <a:buNone/>
              <a:defRPr sz="2400" b="1">
                <a:solidFill>
                  <a:schemeClr val="bg1"/>
                </a:solidFill>
              </a:defRPr>
            </a:lvl1pPr>
          </a:lstStyle>
          <a:p>
            <a:pPr lvl="0"/>
            <a:r>
              <a:rPr lang="en-US" dirty="0"/>
              <a:t>Caption for photo/media</a:t>
            </a:r>
          </a:p>
        </p:txBody>
      </p:sp>
      <p:pic>
        <p:nvPicPr>
          <p:cNvPr id="11" name="Graphic 10">
            <a:extLst>
              <a:ext uri="{FF2B5EF4-FFF2-40B4-BE49-F238E27FC236}">
                <a16:creationId xmlns:a16="http://schemas.microsoft.com/office/drawing/2014/main" id="{5BF832D7-DD86-9EC0-3834-19BDDEFA806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966189" y="196522"/>
            <a:ext cx="1024507" cy="1024507"/>
          </a:xfrm>
          <a:prstGeom prst="rect">
            <a:avLst/>
          </a:prstGeom>
        </p:spPr>
      </p:pic>
      <p:sp>
        <p:nvSpPr>
          <p:cNvPr id="3" name="Slide Number Placeholder 2">
            <a:extLst>
              <a:ext uri="{FF2B5EF4-FFF2-40B4-BE49-F238E27FC236}">
                <a16:creationId xmlns:a16="http://schemas.microsoft.com/office/drawing/2014/main" id="{1C96A6F7-2B4E-7E46-E601-55010AA6D0CC}"/>
              </a:ext>
            </a:extLst>
          </p:cNvPr>
          <p:cNvSpPr>
            <a:spLocks noGrp="1"/>
          </p:cNvSpPr>
          <p:nvPr>
            <p:ph type="sldNum" sz="quarter" idx="12"/>
          </p:nvPr>
        </p:nvSpPr>
        <p:spPr/>
        <p:txBody>
          <a:bodyPr/>
          <a:lstStyle>
            <a:lvl1pPr>
              <a:defRPr>
                <a:solidFill>
                  <a:schemeClr val="bg1"/>
                </a:solidFill>
              </a:defRPr>
            </a:lvl1pPr>
          </a:lstStyle>
          <a:p>
            <a:fld id="{F0BBDD5A-B46B-1B4F-9959-414F0ED75735}" type="slidenum">
              <a:rPr lang="en-US" smtClean="0"/>
              <a:pPr/>
              <a:t>‹#›</a:t>
            </a:fld>
            <a:endParaRPr lang="en-US" dirty="0"/>
          </a:p>
        </p:txBody>
      </p:sp>
    </p:spTree>
    <p:extLst>
      <p:ext uri="{BB962C8B-B14F-4D97-AF65-F5344CB8AC3E}">
        <p14:creationId xmlns:p14="http://schemas.microsoft.com/office/powerpoint/2010/main" val="2060742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53EAD87-9480-D9A2-A2DD-DAD6185DA21A}"/>
              </a:ext>
            </a:extLst>
          </p:cNvPr>
          <p:cNvSpPr/>
          <p:nvPr userDrawn="1"/>
        </p:nvSpPr>
        <p:spPr>
          <a:xfrm>
            <a:off x="0" y="-1"/>
            <a:ext cx="12192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Media Placeholder 6">
            <a:extLst>
              <a:ext uri="{FF2B5EF4-FFF2-40B4-BE49-F238E27FC236}">
                <a16:creationId xmlns:a16="http://schemas.microsoft.com/office/drawing/2014/main" id="{9A722572-0458-E133-A01A-041EDC4A3EA8}"/>
              </a:ext>
            </a:extLst>
          </p:cNvPr>
          <p:cNvSpPr>
            <a:spLocks noGrp="1"/>
          </p:cNvSpPr>
          <p:nvPr>
            <p:ph type="media" sz="quarter" idx="10" hasCustomPrompt="1"/>
          </p:nvPr>
        </p:nvSpPr>
        <p:spPr>
          <a:xfrm>
            <a:off x="225425" y="1417552"/>
            <a:ext cx="11774488" cy="4864376"/>
          </a:xfrm>
        </p:spPr>
        <p:txBody>
          <a:bodyPr/>
          <a:lstStyle>
            <a:lvl1pPr>
              <a:defRPr>
                <a:solidFill>
                  <a:schemeClr val="bg1"/>
                </a:solidFill>
              </a:defRPr>
            </a:lvl1pPr>
          </a:lstStyle>
          <a:p>
            <a:r>
              <a:rPr lang="en-US" dirty="0"/>
              <a:t>Insert media here</a:t>
            </a:r>
          </a:p>
        </p:txBody>
      </p:sp>
      <p:sp>
        <p:nvSpPr>
          <p:cNvPr id="13" name="Text Placeholder 12">
            <a:extLst>
              <a:ext uri="{FF2B5EF4-FFF2-40B4-BE49-F238E27FC236}">
                <a16:creationId xmlns:a16="http://schemas.microsoft.com/office/drawing/2014/main" id="{628EDA7B-7526-E181-52CC-AE8FD18B1D6F}"/>
              </a:ext>
            </a:extLst>
          </p:cNvPr>
          <p:cNvSpPr>
            <a:spLocks noGrp="1"/>
          </p:cNvSpPr>
          <p:nvPr>
            <p:ph type="body" sz="quarter" idx="11" hasCustomPrompt="1"/>
          </p:nvPr>
        </p:nvSpPr>
        <p:spPr>
          <a:xfrm>
            <a:off x="225425" y="347536"/>
            <a:ext cx="9417050" cy="598487"/>
          </a:xfrm>
        </p:spPr>
        <p:txBody>
          <a:bodyPr>
            <a:normAutofit/>
          </a:bodyPr>
          <a:lstStyle>
            <a:lvl1pPr marL="0" indent="0">
              <a:buNone/>
              <a:defRPr sz="2400" b="1">
                <a:solidFill>
                  <a:schemeClr val="bg1"/>
                </a:solidFill>
              </a:defRPr>
            </a:lvl1pPr>
          </a:lstStyle>
          <a:p>
            <a:pPr lvl="0"/>
            <a:r>
              <a:rPr lang="en-US" dirty="0"/>
              <a:t>Caption for photo/media</a:t>
            </a:r>
          </a:p>
        </p:txBody>
      </p:sp>
      <p:pic>
        <p:nvPicPr>
          <p:cNvPr id="11" name="Graphic 10">
            <a:extLst>
              <a:ext uri="{FF2B5EF4-FFF2-40B4-BE49-F238E27FC236}">
                <a16:creationId xmlns:a16="http://schemas.microsoft.com/office/drawing/2014/main" id="{5BF832D7-DD86-9EC0-3834-19BDDEFA80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66189" y="196522"/>
            <a:ext cx="1024507" cy="1024507"/>
          </a:xfrm>
          <a:prstGeom prst="rect">
            <a:avLst/>
          </a:prstGeom>
        </p:spPr>
      </p:pic>
      <p:pic>
        <p:nvPicPr>
          <p:cNvPr id="9" name="Picture 8">
            <a:extLst>
              <a:ext uri="{FF2B5EF4-FFF2-40B4-BE49-F238E27FC236}">
                <a16:creationId xmlns:a16="http://schemas.microsoft.com/office/drawing/2014/main" id="{0E46875D-CFC4-B7DC-0882-171072F3D938}"/>
              </a:ext>
            </a:extLst>
          </p:cNvPr>
          <p:cNvPicPr>
            <a:picLocks noChangeAspect="1"/>
          </p:cNvPicPr>
          <p:nvPr userDrawn="1"/>
        </p:nvPicPr>
        <p:blipFill rotWithShape="1">
          <a:blip r:embed="rId4">
            <a:alphaModFix amt="10000"/>
            <a:extLst>
              <a:ext uri="{28A0092B-C50C-407E-A947-70E740481C1C}">
                <a14:useLocalDpi xmlns:a14="http://schemas.microsoft.com/office/drawing/2010/main"/>
              </a:ext>
            </a:extLst>
          </a:blip>
          <a:srcRect l="21947" b="28852"/>
          <a:stretch/>
        </p:blipFill>
        <p:spPr>
          <a:xfrm>
            <a:off x="-1" y="352264"/>
            <a:ext cx="7137117" cy="6505736"/>
          </a:xfrm>
          <a:prstGeom prst="rect">
            <a:avLst/>
          </a:prstGeom>
        </p:spPr>
      </p:pic>
      <p:sp>
        <p:nvSpPr>
          <p:cNvPr id="3" name="Slide Number Placeholder 2">
            <a:extLst>
              <a:ext uri="{FF2B5EF4-FFF2-40B4-BE49-F238E27FC236}">
                <a16:creationId xmlns:a16="http://schemas.microsoft.com/office/drawing/2014/main" id="{17A67424-4E98-1AE7-8A52-A81340940735}"/>
              </a:ext>
            </a:extLst>
          </p:cNvPr>
          <p:cNvSpPr>
            <a:spLocks noGrp="1"/>
          </p:cNvSpPr>
          <p:nvPr>
            <p:ph type="sldNum" sz="quarter" idx="12"/>
          </p:nvPr>
        </p:nvSpPr>
        <p:spPr/>
        <p:txBody>
          <a:bodyPr/>
          <a:lstStyle>
            <a:lvl1pPr>
              <a:defRPr>
                <a:solidFill>
                  <a:schemeClr val="bg1"/>
                </a:solidFill>
              </a:defRPr>
            </a:lvl1pPr>
          </a:lstStyle>
          <a:p>
            <a:fld id="{F0BBDD5A-B46B-1B4F-9959-414F0ED75735}" type="slidenum">
              <a:rPr lang="en-US" smtClean="0"/>
              <a:pPr/>
              <a:t>‹#›</a:t>
            </a:fld>
            <a:endParaRPr lang="en-US" dirty="0"/>
          </a:p>
        </p:txBody>
      </p:sp>
    </p:spTree>
    <p:extLst>
      <p:ext uri="{BB962C8B-B14F-4D97-AF65-F5344CB8AC3E}">
        <p14:creationId xmlns:p14="http://schemas.microsoft.com/office/powerpoint/2010/main" val="3529150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06331"/>
            <a:ext cx="113538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656378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991AD7-70AC-C114-2B50-32C45DFC8396}"/>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7056" r="5779" b="14504"/>
          <a:stretch/>
        </p:blipFill>
        <p:spPr>
          <a:xfrm>
            <a:off x="2441368" y="0"/>
            <a:ext cx="9750632" cy="6858000"/>
          </a:xfrm>
          <a:prstGeom prst="rect">
            <a:avLst/>
          </a:prstGeom>
        </p:spPr>
      </p:pic>
      <p:sp>
        <p:nvSpPr>
          <p:cNvPr id="2" name="Title 1">
            <a:extLst>
              <a:ext uri="{FF2B5EF4-FFF2-40B4-BE49-F238E27FC236}">
                <a16:creationId xmlns:a16="http://schemas.microsoft.com/office/drawing/2014/main" id="{B7BF72DC-6029-9CBD-9340-2A78EE3A43E8}"/>
              </a:ext>
            </a:extLst>
          </p:cNvPr>
          <p:cNvSpPr>
            <a:spLocks noGrp="1"/>
          </p:cNvSpPr>
          <p:nvPr>
            <p:ph type="ctrTitle" hasCustomPrompt="1"/>
          </p:nvPr>
        </p:nvSpPr>
        <p:spPr>
          <a:xfrm>
            <a:off x="1130808" y="1126026"/>
            <a:ext cx="9144000" cy="2387600"/>
          </a:xfrm>
          <a:noFill/>
        </p:spPr>
        <p:txBody>
          <a:bodyPr anchor="b"/>
          <a:lstStyle>
            <a:lvl1pPr algn="l">
              <a:defRPr sz="6000">
                <a:solidFill>
                  <a:schemeClr val="tx2"/>
                </a:solidFill>
              </a:defRPr>
            </a:lvl1pPr>
          </a:lstStyle>
          <a:p>
            <a:r>
              <a:rPr lang="en-US" dirty="0"/>
              <a:t>PowerPoint </a:t>
            </a:r>
            <a:br>
              <a:rPr lang="en-US" dirty="0"/>
            </a:br>
            <a:r>
              <a:rPr lang="en-US" dirty="0"/>
              <a:t>Template Cover</a:t>
            </a:r>
          </a:p>
        </p:txBody>
      </p:sp>
      <p:sp>
        <p:nvSpPr>
          <p:cNvPr id="3" name="Subtitle 2">
            <a:extLst>
              <a:ext uri="{FF2B5EF4-FFF2-40B4-BE49-F238E27FC236}">
                <a16:creationId xmlns:a16="http://schemas.microsoft.com/office/drawing/2014/main" id="{6CE6E3D4-22CF-C4C3-B0E9-15EC55DE6E89}"/>
              </a:ext>
            </a:extLst>
          </p:cNvPr>
          <p:cNvSpPr>
            <a:spLocks noGrp="1"/>
          </p:cNvSpPr>
          <p:nvPr>
            <p:ph type="subTitle" idx="1"/>
          </p:nvPr>
        </p:nvSpPr>
        <p:spPr>
          <a:xfrm>
            <a:off x="1130808" y="3611182"/>
            <a:ext cx="9144000" cy="1655762"/>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Graphic 6">
            <a:extLst>
              <a:ext uri="{FF2B5EF4-FFF2-40B4-BE49-F238E27FC236}">
                <a16:creationId xmlns:a16="http://schemas.microsoft.com/office/drawing/2014/main" id="{E02EA5F5-471B-166F-C272-3D6307C818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621741" y="33021"/>
            <a:ext cx="2560320" cy="1176563"/>
          </a:xfrm>
          <a:prstGeom prst="rect">
            <a:avLst/>
          </a:prstGeom>
        </p:spPr>
      </p:pic>
    </p:spTree>
    <p:extLst>
      <p:ext uri="{BB962C8B-B14F-4D97-AF65-F5344CB8AC3E}">
        <p14:creationId xmlns:p14="http://schemas.microsoft.com/office/powerpoint/2010/main" val="419923336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_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72DC-6029-9CBD-9340-2A78EE3A43E8}"/>
              </a:ext>
            </a:extLst>
          </p:cNvPr>
          <p:cNvSpPr>
            <a:spLocks noGrp="1"/>
          </p:cNvSpPr>
          <p:nvPr>
            <p:ph type="ctrTitle" hasCustomPrompt="1"/>
          </p:nvPr>
        </p:nvSpPr>
        <p:spPr>
          <a:xfrm>
            <a:off x="1130808" y="1126026"/>
            <a:ext cx="9144000" cy="2387600"/>
          </a:xfrm>
          <a:noFill/>
        </p:spPr>
        <p:txBody>
          <a:bodyPr anchor="b"/>
          <a:lstStyle>
            <a:lvl1pPr algn="l">
              <a:defRPr sz="6000">
                <a:solidFill>
                  <a:schemeClr val="tx2"/>
                </a:solidFill>
              </a:defRPr>
            </a:lvl1pPr>
          </a:lstStyle>
          <a:p>
            <a:r>
              <a:rPr lang="en-US" dirty="0"/>
              <a:t>Section 1</a:t>
            </a:r>
          </a:p>
        </p:txBody>
      </p:sp>
      <p:sp>
        <p:nvSpPr>
          <p:cNvPr id="3" name="Subtitle 2">
            <a:extLst>
              <a:ext uri="{FF2B5EF4-FFF2-40B4-BE49-F238E27FC236}">
                <a16:creationId xmlns:a16="http://schemas.microsoft.com/office/drawing/2014/main" id="{6CE6E3D4-22CF-C4C3-B0E9-15EC55DE6E89}"/>
              </a:ext>
            </a:extLst>
          </p:cNvPr>
          <p:cNvSpPr>
            <a:spLocks noGrp="1"/>
          </p:cNvSpPr>
          <p:nvPr>
            <p:ph type="subTitle" idx="1"/>
          </p:nvPr>
        </p:nvSpPr>
        <p:spPr>
          <a:xfrm>
            <a:off x="1130808" y="3611182"/>
            <a:ext cx="9144000" cy="1655762"/>
          </a:xfrm>
        </p:spPr>
        <p:txBody>
          <a:bodyPr/>
          <a:lstStyle>
            <a:lvl1pPr marL="0" indent="0" algn="l">
              <a:buNone/>
              <a:defRPr sz="24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Graphic 9">
            <a:extLst>
              <a:ext uri="{FF2B5EF4-FFF2-40B4-BE49-F238E27FC236}">
                <a16:creationId xmlns:a16="http://schemas.microsoft.com/office/drawing/2014/main" id="{2DEDDF79-9E90-1518-CEB0-E0E13C65DBA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66189" y="196522"/>
            <a:ext cx="1024507" cy="1024507"/>
          </a:xfrm>
          <a:prstGeom prst="rect">
            <a:avLst/>
          </a:prstGeom>
        </p:spPr>
      </p:pic>
      <p:pic>
        <p:nvPicPr>
          <p:cNvPr id="5" name="Picture 4">
            <a:extLst>
              <a:ext uri="{FF2B5EF4-FFF2-40B4-BE49-F238E27FC236}">
                <a16:creationId xmlns:a16="http://schemas.microsoft.com/office/drawing/2014/main" id="{6C95D1AB-C603-F20A-6108-5C167529A0C6}"/>
              </a:ext>
            </a:extLst>
          </p:cNvPr>
          <p:cNvPicPr>
            <a:picLocks noChangeAspect="1"/>
          </p:cNvPicPr>
          <p:nvPr userDrawn="1"/>
        </p:nvPicPr>
        <p:blipFill rotWithShape="1">
          <a:blip r:embed="rId4">
            <a:extLst>
              <a:ext uri="{28A0092B-C50C-407E-A947-70E740481C1C}">
                <a14:useLocalDpi xmlns:a14="http://schemas.microsoft.com/office/drawing/2010/main"/>
              </a:ext>
            </a:extLst>
          </a:blip>
          <a:srcRect l="31014" t="9041" b="10483"/>
          <a:stretch/>
        </p:blipFill>
        <p:spPr>
          <a:xfrm>
            <a:off x="0" y="0"/>
            <a:ext cx="6966024" cy="6858000"/>
          </a:xfrm>
          <a:prstGeom prst="rect">
            <a:avLst/>
          </a:prstGeom>
        </p:spPr>
      </p:pic>
    </p:spTree>
    <p:extLst>
      <p:ext uri="{BB962C8B-B14F-4D97-AF65-F5344CB8AC3E}">
        <p14:creationId xmlns:p14="http://schemas.microsoft.com/office/powerpoint/2010/main" val="3385209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_2">
    <p:bg>
      <p:bgPr>
        <a:solidFill>
          <a:srgbClr val="00A09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72DC-6029-9CBD-9340-2A78EE3A43E8}"/>
              </a:ext>
            </a:extLst>
          </p:cNvPr>
          <p:cNvSpPr>
            <a:spLocks noGrp="1"/>
          </p:cNvSpPr>
          <p:nvPr>
            <p:ph type="ctrTitle" hasCustomPrompt="1"/>
          </p:nvPr>
        </p:nvSpPr>
        <p:spPr>
          <a:xfrm>
            <a:off x="1130808" y="1126026"/>
            <a:ext cx="9144000" cy="2387600"/>
          </a:xfrm>
          <a:noFill/>
        </p:spPr>
        <p:txBody>
          <a:bodyPr anchor="b"/>
          <a:lstStyle>
            <a:lvl1pPr algn="l">
              <a:defRPr sz="6000">
                <a:solidFill>
                  <a:schemeClr val="bg1"/>
                </a:solidFill>
              </a:defRPr>
            </a:lvl1pPr>
          </a:lstStyle>
          <a:p>
            <a:r>
              <a:rPr lang="en-US" dirty="0"/>
              <a:t>Section 2</a:t>
            </a:r>
          </a:p>
        </p:txBody>
      </p:sp>
      <p:sp>
        <p:nvSpPr>
          <p:cNvPr id="3" name="Subtitle 2">
            <a:extLst>
              <a:ext uri="{FF2B5EF4-FFF2-40B4-BE49-F238E27FC236}">
                <a16:creationId xmlns:a16="http://schemas.microsoft.com/office/drawing/2014/main" id="{6CE6E3D4-22CF-C4C3-B0E9-15EC55DE6E89}"/>
              </a:ext>
            </a:extLst>
          </p:cNvPr>
          <p:cNvSpPr>
            <a:spLocks noGrp="1"/>
          </p:cNvSpPr>
          <p:nvPr>
            <p:ph type="subTitle" idx="1"/>
          </p:nvPr>
        </p:nvSpPr>
        <p:spPr>
          <a:xfrm>
            <a:off x="1130808" y="3611182"/>
            <a:ext cx="9144000" cy="1655762"/>
          </a:xfrm>
        </p:spPr>
        <p:txBody>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Graphic 6">
            <a:extLst>
              <a:ext uri="{FF2B5EF4-FFF2-40B4-BE49-F238E27FC236}">
                <a16:creationId xmlns:a16="http://schemas.microsoft.com/office/drawing/2014/main" id="{71639E65-FA98-17F1-40A6-6EA050F384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66189" y="196522"/>
            <a:ext cx="1024507" cy="1024507"/>
          </a:xfrm>
          <a:prstGeom prst="rect">
            <a:avLst/>
          </a:prstGeom>
        </p:spPr>
      </p:pic>
      <p:pic>
        <p:nvPicPr>
          <p:cNvPr id="10" name="Picture 9">
            <a:extLst>
              <a:ext uri="{FF2B5EF4-FFF2-40B4-BE49-F238E27FC236}">
                <a16:creationId xmlns:a16="http://schemas.microsoft.com/office/drawing/2014/main" id="{FB1D80E0-CFB9-B775-4E7B-101F02824CE0}"/>
              </a:ext>
            </a:extLst>
          </p:cNvPr>
          <p:cNvPicPr>
            <a:picLocks noChangeAspect="1"/>
          </p:cNvPicPr>
          <p:nvPr userDrawn="1"/>
        </p:nvPicPr>
        <p:blipFill rotWithShape="1">
          <a:blip r:embed="rId4">
            <a:extLst>
              <a:ext uri="{28A0092B-C50C-407E-A947-70E740481C1C}">
                <a14:useLocalDpi xmlns:a14="http://schemas.microsoft.com/office/drawing/2010/main"/>
              </a:ext>
            </a:extLst>
          </a:blip>
          <a:srcRect l="31014" t="9041" b="10483"/>
          <a:stretch/>
        </p:blipFill>
        <p:spPr>
          <a:xfrm>
            <a:off x="0" y="0"/>
            <a:ext cx="6966024" cy="6858000"/>
          </a:xfrm>
          <a:prstGeom prst="rect">
            <a:avLst/>
          </a:prstGeom>
        </p:spPr>
      </p:pic>
    </p:spTree>
    <p:extLst>
      <p:ext uri="{BB962C8B-B14F-4D97-AF65-F5344CB8AC3E}">
        <p14:creationId xmlns:p14="http://schemas.microsoft.com/office/powerpoint/2010/main" val="2441141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_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72DC-6029-9CBD-9340-2A78EE3A43E8}"/>
              </a:ext>
            </a:extLst>
          </p:cNvPr>
          <p:cNvSpPr>
            <a:spLocks noGrp="1"/>
          </p:cNvSpPr>
          <p:nvPr>
            <p:ph type="ctrTitle" hasCustomPrompt="1"/>
          </p:nvPr>
        </p:nvSpPr>
        <p:spPr>
          <a:xfrm>
            <a:off x="1130808" y="1126026"/>
            <a:ext cx="9144000" cy="2387600"/>
          </a:xfrm>
          <a:noFill/>
        </p:spPr>
        <p:txBody>
          <a:bodyPr anchor="b"/>
          <a:lstStyle>
            <a:lvl1pPr algn="l">
              <a:defRPr sz="6000">
                <a:solidFill>
                  <a:schemeClr val="bg1"/>
                </a:solidFill>
              </a:defRPr>
            </a:lvl1pPr>
          </a:lstStyle>
          <a:p>
            <a:r>
              <a:rPr lang="en-US" dirty="0"/>
              <a:t>Section 3</a:t>
            </a:r>
          </a:p>
        </p:txBody>
      </p:sp>
      <p:sp>
        <p:nvSpPr>
          <p:cNvPr id="3" name="Subtitle 2">
            <a:extLst>
              <a:ext uri="{FF2B5EF4-FFF2-40B4-BE49-F238E27FC236}">
                <a16:creationId xmlns:a16="http://schemas.microsoft.com/office/drawing/2014/main" id="{6CE6E3D4-22CF-C4C3-B0E9-15EC55DE6E89}"/>
              </a:ext>
            </a:extLst>
          </p:cNvPr>
          <p:cNvSpPr>
            <a:spLocks noGrp="1"/>
          </p:cNvSpPr>
          <p:nvPr>
            <p:ph type="subTitle" idx="1"/>
          </p:nvPr>
        </p:nvSpPr>
        <p:spPr>
          <a:xfrm>
            <a:off x="1130808" y="3611182"/>
            <a:ext cx="9144000" cy="1655762"/>
          </a:xfrm>
        </p:spPr>
        <p:txBody>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Graphic 7">
            <a:extLst>
              <a:ext uri="{FF2B5EF4-FFF2-40B4-BE49-F238E27FC236}">
                <a16:creationId xmlns:a16="http://schemas.microsoft.com/office/drawing/2014/main" id="{06EF2567-192F-6A6D-AAE0-15579AED68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66189" y="196522"/>
            <a:ext cx="1024507" cy="1024507"/>
          </a:xfrm>
          <a:prstGeom prst="rect">
            <a:avLst/>
          </a:prstGeom>
        </p:spPr>
      </p:pic>
      <p:pic>
        <p:nvPicPr>
          <p:cNvPr id="9" name="Picture 8">
            <a:extLst>
              <a:ext uri="{FF2B5EF4-FFF2-40B4-BE49-F238E27FC236}">
                <a16:creationId xmlns:a16="http://schemas.microsoft.com/office/drawing/2014/main" id="{C8D4472D-643D-9672-5D25-074AF87A9A5D}"/>
              </a:ext>
            </a:extLst>
          </p:cNvPr>
          <p:cNvPicPr>
            <a:picLocks noChangeAspect="1"/>
          </p:cNvPicPr>
          <p:nvPr userDrawn="1"/>
        </p:nvPicPr>
        <p:blipFill rotWithShape="1">
          <a:blip r:embed="rId4">
            <a:extLst>
              <a:ext uri="{28A0092B-C50C-407E-A947-70E740481C1C}">
                <a14:useLocalDpi xmlns:a14="http://schemas.microsoft.com/office/drawing/2010/main"/>
              </a:ext>
            </a:extLst>
          </a:blip>
          <a:srcRect l="31014" t="9041" b="10483"/>
          <a:stretch/>
        </p:blipFill>
        <p:spPr>
          <a:xfrm>
            <a:off x="0" y="0"/>
            <a:ext cx="6966024" cy="6858000"/>
          </a:xfrm>
          <a:prstGeom prst="rect">
            <a:avLst/>
          </a:prstGeom>
        </p:spPr>
      </p:pic>
    </p:spTree>
    <p:extLst>
      <p:ext uri="{BB962C8B-B14F-4D97-AF65-F5344CB8AC3E}">
        <p14:creationId xmlns:p14="http://schemas.microsoft.com/office/powerpoint/2010/main" val="1801638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A08E14-94F7-0B1C-4F2B-E05DDD73ED36}"/>
              </a:ext>
            </a:extLst>
          </p:cNvPr>
          <p:cNvSpPr>
            <a:spLocks noGrp="1"/>
          </p:cNvSpPr>
          <p:nvPr>
            <p:ph idx="1"/>
          </p:nvPr>
        </p:nvSpPr>
        <p:spPr>
          <a:xfrm>
            <a:off x="350732" y="1652086"/>
            <a:ext cx="11528518" cy="4830936"/>
          </a:xfrm>
        </p:spPr>
        <p:txBody>
          <a:bodyPr/>
          <a:lstStyle>
            <a:lvl1pPr marL="228600" indent="-228600">
              <a:buClr>
                <a:schemeClr val="accent3"/>
              </a:buClr>
              <a:buFont typeface="Arial" panose="020B0604020202020204" pitchFamily="34" charset="0"/>
              <a:buChar char="•"/>
              <a:defRPr>
                <a:solidFill>
                  <a:schemeClr val="tx2"/>
                </a:solidFill>
              </a:defRPr>
            </a:lvl1pPr>
            <a:lvl2pPr marL="685800" indent="-228600">
              <a:buClr>
                <a:schemeClr val="accent3"/>
              </a:buClr>
              <a:buFont typeface="Arial" panose="020B0604020202020204" pitchFamily="34" charset="0"/>
              <a:buChar char="•"/>
              <a:defRPr>
                <a:solidFill>
                  <a:schemeClr val="tx2"/>
                </a:solidFill>
              </a:defRPr>
            </a:lvl2pPr>
            <a:lvl3pPr marL="1143000" indent="-228600">
              <a:buClr>
                <a:schemeClr val="accent3"/>
              </a:buClr>
              <a:buFont typeface="Arial" panose="020B0604020202020204" pitchFamily="34" charset="0"/>
              <a:buChar char="•"/>
              <a:defRPr>
                <a:solidFill>
                  <a:schemeClr val="tx2"/>
                </a:solidFill>
              </a:defRPr>
            </a:lvl3pPr>
            <a:lvl4pPr marL="1600200" indent="-228600">
              <a:buClr>
                <a:schemeClr val="accent3"/>
              </a:buClr>
              <a:buFont typeface="Arial" panose="020B0604020202020204" pitchFamily="34" charset="0"/>
              <a:buChar char="•"/>
              <a:defRPr>
                <a:solidFill>
                  <a:schemeClr val="tx2"/>
                </a:solidFill>
              </a:defRPr>
            </a:lvl4pPr>
            <a:lvl5pPr marL="2057400" indent="-228600">
              <a:buClr>
                <a:schemeClr val="accent3"/>
              </a:buClr>
              <a:buFont typeface="Arial" panose="020B0604020202020204" pitchFamily="34" charset="0"/>
              <a:buChar cha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7" name="Straight Connector 16">
            <a:extLst>
              <a:ext uri="{FF2B5EF4-FFF2-40B4-BE49-F238E27FC236}">
                <a16:creationId xmlns:a16="http://schemas.microsoft.com/office/drawing/2014/main" id="{9AC6B19D-DE42-8BC0-8796-983FFD320845}"/>
              </a:ext>
            </a:extLst>
          </p:cNvPr>
          <p:cNvCxnSpPr/>
          <p:nvPr userDrawn="1"/>
        </p:nvCxnSpPr>
        <p:spPr>
          <a:xfrm>
            <a:off x="5122880" y="-428870"/>
            <a:ext cx="1889090" cy="0"/>
          </a:xfrm>
          <a:prstGeom prst="line">
            <a:avLst/>
          </a:prstGeom>
          <a:ln w="152400"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84CE006-FEAB-EEE5-70A8-9916B2C8C3B1}"/>
              </a:ext>
            </a:extLst>
          </p:cNvPr>
          <p:cNvCxnSpPr>
            <a:cxnSpLocks/>
          </p:cNvCxnSpPr>
          <p:nvPr userDrawn="1"/>
        </p:nvCxnSpPr>
        <p:spPr>
          <a:xfrm>
            <a:off x="350731" y="263366"/>
            <a:ext cx="587524"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842E187F-1A58-BD33-828C-F007E7FA59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66189" y="196522"/>
            <a:ext cx="1024507" cy="1024507"/>
          </a:xfrm>
          <a:prstGeom prst="rect">
            <a:avLst/>
          </a:prstGeom>
        </p:spPr>
      </p:pic>
      <p:sp>
        <p:nvSpPr>
          <p:cNvPr id="7" name="Title 1">
            <a:extLst>
              <a:ext uri="{FF2B5EF4-FFF2-40B4-BE49-F238E27FC236}">
                <a16:creationId xmlns:a16="http://schemas.microsoft.com/office/drawing/2014/main" id="{5A327123-96EC-F72C-5DEF-D3DD99296775}"/>
              </a:ext>
            </a:extLst>
          </p:cNvPr>
          <p:cNvSpPr>
            <a:spLocks noGrp="1"/>
          </p:cNvSpPr>
          <p:nvPr>
            <p:ph type="title" hasCustomPrompt="1"/>
          </p:nvPr>
        </p:nvSpPr>
        <p:spPr>
          <a:xfrm>
            <a:off x="350731" y="374978"/>
            <a:ext cx="10515600" cy="1165497"/>
          </a:xfrm>
        </p:spPr>
        <p:txBody>
          <a:bodyPr anchor="t">
            <a:normAutofit/>
          </a:bodyPr>
          <a:lstStyle>
            <a:lvl1pPr>
              <a:defRPr sz="4000">
                <a:ln>
                  <a:noFill/>
                </a:ln>
                <a:solidFill>
                  <a:schemeClr val="accent3"/>
                </a:solidFill>
              </a:defRPr>
            </a:lvl1pPr>
          </a:lstStyle>
          <a:p>
            <a:r>
              <a:rPr lang="en-US" dirty="0"/>
              <a:t>Click to edit Master title style   </a:t>
            </a:r>
          </a:p>
        </p:txBody>
      </p:sp>
      <p:sp>
        <p:nvSpPr>
          <p:cNvPr id="4" name="Slide Number Placeholder 3">
            <a:extLst>
              <a:ext uri="{FF2B5EF4-FFF2-40B4-BE49-F238E27FC236}">
                <a16:creationId xmlns:a16="http://schemas.microsoft.com/office/drawing/2014/main" id="{29E8ACF8-FBDC-D2AE-61D1-25A34DFC52B1}"/>
              </a:ext>
            </a:extLst>
          </p:cNvPr>
          <p:cNvSpPr>
            <a:spLocks noGrp="1"/>
          </p:cNvSpPr>
          <p:nvPr>
            <p:ph type="sldNum" sz="quarter" idx="10"/>
          </p:nvPr>
        </p:nvSpPr>
        <p:spPr/>
        <p:txBody>
          <a:bodyPr/>
          <a:lstStyle/>
          <a:p>
            <a:fld id="{F0BBDD5A-B46B-1B4F-9959-414F0ED75735}" type="slidenum">
              <a:rPr lang="en-US" smtClean="0"/>
              <a:t>‹#›</a:t>
            </a:fld>
            <a:endParaRPr lang="en-US" dirty="0"/>
          </a:p>
        </p:txBody>
      </p:sp>
    </p:spTree>
    <p:extLst>
      <p:ext uri="{BB962C8B-B14F-4D97-AF65-F5344CB8AC3E}">
        <p14:creationId xmlns:p14="http://schemas.microsoft.com/office/powerpoint/2010/main" val="1313325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tx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78B380C-DEE0-0351-47A1-774A398650CB}"/>
              </a:ext>
            </a:extLst>
          </p:cNvPr>
          <p:cNvSpPr>
            <a:spLocks noGrp="1"/>
          </p:cNvSpPr>
          <p:nvPr>
            <p:ph type="title" hasCustomPrompt="1"/>
          </p:nvPr>
        </p:nvSpPr>
        <p:spPr>
          <a:xfrm>
            <a:off x="350731" y="374978"/>
            <a:ext cx="10515600" cy="1165497"/>
          </a:xfrm>
        </p:spPr>
        <p:txBody>
          <a:bodyPr anchor="t">
            <a:normAutofit/>
          </a:bodyPr>
          <a:lstStyle>
            <a:lvl1pPr>
              <a:defRPr sz="4000">
                <a:ln>
                  <a:noFill/>
                </a:ln>
                <a:solidFill>
                  <a:schemeClr val="accent1"/>
                </a:solidFill>
              </a:defRPr>
            </a:lvl1pPr>
          </a:lstStyle>
          <a:p>
            <a:r>
              <a:rPr lang="en-US" dirty="0"/>
              <a:t>Click to edit Master title style   </a:t>
            </a:r>
          </a:p>
        </p:txBody>
      </p:sp>
      <p:sp>
        <p:nvSpPr>
          <p:cNvPr id="10" name="Content Placeholder 2">
            <a:extLst>
              <a:ext uri="{FF2B5EF4-FFF2-40B4-BE49-F238E27FC236}">
                <a16:creationId xmlns:a16="http://schemas.microsoft.com/office/drawing/2014/main" id="{7AB12F13-6593-8EC2-12B8-F189668AC3B3}"/>
              </a:ext>
            </a:extLst>
          </p:cNvPr>
          <p:cNvSpPr>
            <a:spLocks noGrp="1"/>
          </p:cNvSpPr>
          <p:nvPr>
            <p:ph idx="1"/>
          </p:nvPr>
        </p:nvSpPr>
        <p:spPr>
          <a:xfrm>
            <a:off x="350732" y="1652086"/>
            <a:ext cx="11528518" cy="4830936"/>
          </a:xfrm>
        </p:spPr>
        <p:txBody>
          <a:bodyPr/>
          <a:lstStyle>
            <a:lvl1pPr marL="228600" indent="-228600">
              <a:buClr>
                <a:schemeClr val="accent3"/>
              </a:buClr>
              <a:buFont typeface="Arial" panose="020B0604020202020204" pitchFamily="34" charset="0"/>
              <a:buChar char="•"/>
              <a:defRPr>
                <a:solidFill>
                  <a:schemeClr val="bg1"/>
                </a:solidFill>
              </a:defRPr>
            </a:lvl1pPr>
            <a:lvl2pPr marL="685800" indent="-228600">
              <a:buClr>
                <a:schemeClr val="accent3"/>
              </a:buClr>
              <a:buFont typeface="Arial" panose="020B0604020202020204" pitchFamily="34" charset="0"/>
              <a:buChar char="•"/>
              <a:defRPr>
                <a:solidFill>
                  <a:schemeClr val="bg1"/>
                </a:solidFill>
              </a:defRPr>
            </a:lvl2pPr>
            <a:lvl3pPr marL="1143000" indent="-228600">
              <a:buClr>
                <a:schemeClr val="accent3"/>
              </a:buClr>
              <a:buFont typeface="Arial" panose="020B0604020202020204" pitchFamily="34" charset="0"/>
              <a:buChar char="•"/>
              <a:defRPr>
                <a:solidFill>
                  <a:schemeClr val="bg1"/>
                </a:solidFill>
              </a:defRPr>
            </a:lvl3pPr>
            <a:lvl4pPr marL="1600200" indent="-228600">
              <a:buClr>
                <a:schemeClr val="accent3"/>
              </a:buClr>
              <a:buFont typeface="Arial" panose="020B0604020202020204" pitchFamily="34" charset="0"/>
              <a:buChar char="•"/>
              <a:defRPr>
                <a:solidFill>
                  <a:schemeClr val="bg1"/>
                </a:solidFill>
              </a:defRPr>
            </a:lvl4pPr>
            <a:lvl5pPr marL="2057400" indent="-228600">
              <a:buClr>
                <a:schemeClr val="accent3"/>
              </a:buClr>
              <a:buFont typeface="Arial" panose="020B0604020202020204" pitchFamily="34" charset="0"/>
              <a:buChar cha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1" name="Straight Connector 10">
            <a:extLst>
              <a:ext uri="{FF2B5EF4-FFF2-40B4-BE49-F238E27FC236}">
                <a16:creationId xmlns:a16="http://schemas.microsoft.com/office/drawing/2014/main" id="{E190A4B6-FD79-57F5-B046-AB6F487FBA4A}"/>
              </a:ext>
            </a:extLst>
          </p:cNvPr>
          <p:cNvCxnSpPr>
            <a:cxnSpLocks/>
          </p:cNvCxnSpPr>
          <p:nvPr userDrawn="1"/>
        </p:nvCxnSpPr>
        <p:spPr>
          <a:xfrm>
            <a:off x="350731" y="263366"/>
            <a:ext cx="587524"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B3BED2A2-E7D2-3609-6FBA-A816F7628D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66189" y="196522"/>
            <a:ext cx="1024507" cy="1024507"/>
          </a:xfrm>
          <a:prstGeom prst="rect">
            <a:avLst/>
          </a:prstGeom>
        </p:spPr>
      </p:pic>
      <p:sp>
        <p:nvSpPr>
          <p:cNvPr id="3" name="Slide Number Placeholder 2">
            <a:extLst>
              <a:ext uri="{FF2B5EF4-FFF2-40B4-BE49-F238E27FC236}">
                <a16:creationId xmlns:a16="http://schemas.microsoft.com/office/drawing/2014/main" id="{72F4F755-DC66-C41E-8CD5-3BB5323D2D3A}"/>
              </a:ext>
            </a:extLst>
          </p:cNvPr>
          <p:cNvSpPr>
            <a:spLocks noGrp="1"/>
          </p:cNvSpPr>
          <p:nvPr>
            <p:ph type="sldNum" sz="quarter" idx="11"/>
          </p:nvPr>
        </p:nvSpPr>
        <p:spPr>
          <a:solidFill>
            <a:schemeClr val="tx2"/>
          </a:solidFill>
        </p:spPr>
        <p:txBody>
          <a:bodyPr/>
          <a:lstStyle>
            <a:lvl1pPr>
              <a:defRPr>
                <a:solidFill>
                  <a:schemeClr val="bg1"/>
                </a:solidFill>
              </a:defRPr>
            </a:lvl1pPr>
          </a:lstStyle>
          <a:p>
            <a:fld id="{F0BBDD5A-B46B-1B4F-9959-414F0ED75735}" type="slidenum">
              <a:rPr lang="en-US" smtClean="0"/>
              <a:pPr/>
              <a:t>‹#›</a:t>
            </a:fld>
            <a:endParaRPr lang="en-US" dirty="0"/>
          </a:p>
        </p:txBody>
      </p:sp>
    </p:spTree>
    <p:extLst>
      <p:ext uri="{BB962C8B-B14F-4D97-AF65-F5344CB8AC3E}">
        <p14:creationId xmlns:p14="http://schemas.microsoft.com/office/powerpoint/2010/main" val="3723327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2"/>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A83A63B-7DAF-1F2C-6061-7AD5EB43C18C}"/>
              </a:ext>
            </a:extLst>
          </p:cNvPr>
          <p:cNvPicPr>
            <a:picLocks noChangeAspect="1"/>
          </p:cNvPicPr>
          <p:nvPr userDrawn="1"/>
        </p:nvPicPr>
        <p:blipFill rotWithShape="1">
          <a:blip r:embed="rId2">
            <a:alphaModFix amt="10000"/>
            <a:extLst>
              <a:ext uri="{28A0092B-C50C-407E-A947-70E740481C1C}">
                <a14:useLocalDpi xmlns:a14="http://schemas.microsoft.com/office/drawing/2010/main"/>
              </a:ext>
            </a:extLst>
          </a:blip>
          <a:srcRect t="6661" b="23643"/>
          <a:stretch/>
        </p:blipFill>
        <p:spPr>
          <a:xfrm>
            <a:off x="1016159" y="-1"/>
            <a:ext cx="9839960" cy="6858001"/>
          </a:xfrm>
          <a:prstGeom prst="rect">
            <a:avLst/>
          </a:prstGeom>
        </p:spPr>
      </p:pic>
      <p:sp>
        <p:nvSpPr>
          <p:cNvPr id="5" name="Text Placeholder 4">
            <a:extLst>
              <a:ext uri="{FF2B5EF4-FFF2-40B4-BE49-F238E27FC236}">
                <a16:creationId xmlns:a16="http://schemas.microsoft.com/office/drawing/2014/main" id="{C7CCA059-D492-C662-4163-61C1AC26C7C3}"/>
              </a:ext>
            </a:extLst>
          </p:cNvPr>
          <p:cNvSpPr>
            <a:spLocks noGrp="1"/>
          </p:cNvSpPr>
          <p:nvPr>
            <p:ph type="body" sz="quarter" idx="10" hasCustomPrompt="1"/>
          </p:nvPr>
        </p:nvSpPr>
        <p:spPr>
          <a:xfrm>
            <a:off x="1335881" y="1731962"/>
            <a:ext cx="9520238" cy="3394075"/>
          </a:xfrm>
        </p:spPr>
        <p:txBody>
          <a:bodyPr anchor="ctr"/>
          <a:lstStyle>
            <a:lvl1pPr marL="0" marR="0" indent="0" algn="ctr" defTabSz="914400" rtl="0" eaLnBrk="1" fontAlgn="auto" latinLnBrk="0" hangingPunct="1">
              <a:lnSpc>
                <a:spcPct val="300000"/>
              </a:lnSpc>
              <a:spcBef>
                <a:spcPts val="1000"/>
              </a:spcBef>
              <a:spcAft>
                <a:spcPts val="0"/>
              </a:spcAft>
              <a:buClrTx/>
              <a:buSzTx/>
              <a:buFont typeface="Arial" panose="020B0604020202020204" pitchFamily="34" charset="0"/>
              <a:buNone/>
              <a:tabLst/>
              <a:defRPr lang="en-US" b="0" i="1" smtClean="0">
                <a:solidFill>
                  <a:schemeClr val="accent4"/>
                </a:solidFill>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"The world needs a sense of worth, and it will achieve it only by its people feeling that they are worthwhile.”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-Mr. Rogers</a:t>
            </a:r>
          </a:p>
        </p:txBody>
      </p:sp>
      <p:pic>
        <p:nvPicPr>
          <p:cNvPr id="8" name="Graphic 7">
            <a:extLst>
              <a:ext uri="{FF2B5EF4-FFF2-40B4-BE49-F238E27FC236}">
                <a16:creationId xmlns:a16="http://schemas.microsoft.com/office/drawing/2014/main" id="{5353CCCD-B178-2D0D-9DF3-B2DD83813F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966189" y="196522"/>
            <a:ext cx="1024507" cy="1024507"/>
          </a:xfrm>
          <a:prstGeom prst="rect">
            <a:avLst/>
          </a:prstGeom>
        </p:spPr>
      </p:pic>
      <p:sp>
        <p:nvSpPr>
          <p:cNvPr id="2" name="Slide Number Placeholder 1">
            <a:extLst>
              <a:ext uri="{FF2B5EF4-FFF2-40B4-BE49-F238E27FC236}">
                <a16:creationId xmlns:a16="http://schemas.microsoft.com/office/drawing/2014/main" id="{CF915660-95B1-850A-5B71-CFC1B2E96E9D}"/>
              </a:ext>
            </a:extLst>
          </p:cNvPr>
          <p:cNvSpPr>
            <a:spLocks noGrp="1"/>
          </p:cNvSpPr>
          <p:nvPr>
            <p:ph type="sldNum" sz="quarter" idx="11"/>
          </p:nvPr>
        </p:nvSpPr>
        <p:spPr/>
        <p:txBody>
          <a:bodyPr/>
          <a:lstStyle>
            <a:lvl1pPr>
              <a:defRPr>
                <a:solidFill>
                  <a:schemeClr val="bg1"/>
                </a:solidFill>
              </a:defRPr>
            </a:lvl1pPr>
          </a:lstStyle>
          <a:p>
            <a:fld id="{F0BBDD5A-B46B-1B4F-9959-414F0ED75735}" type="slidenum">
              <a:rPr lang="en-US" smtClean="0"/>
              <a:pPr/>
              <a:t>‹#›</a:t>
            </a:fld>
            <a:endParaRPr lang="en-US" dirty="0"/>
          </a:p>
        </p:txBody>
      </p:sp>
    </p:spTree>
    <p:extLst>
      <p:ext uri="{BB962C8B-B14F-4D97-AF65-F5344CB8AC3E}">
        <p14:creationId xmlns:p14="http://schemas.microsoft.com/office/powerpoint/2010/main" val="264145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2BA9D3-08D7-0932-9BB4-17909406A55C}"/>
              </a:ext>
            </a:extLst>
          </p:cNvPr>
          <p:cNvSpPr>
            <a:spLocks noGrp="1"/>
          </p:cNvSpPr>
          <p:nvPr>
            <p:ph sz="half" idx="1"/>
          </p:nvPr>
        </p:nvSpPr>
        <p:spPr>
          <a:xfrm>
            <a:off x="350731" y="1809722"/>
            <a:ext cx="5181600" cy="4351338"/>
          </a:xfrm>
        </p:spPr>
        <p:txBody>
          <a:bodyPr/>
          <a:lstStyle>
            <a:lvl1pPr marL="457200" indent="-457200">
              <a:buClr>
                <a:schemeClr val="accent3"/>
              </a:buClr>
              <a:buFont typeface="Arial" panose="020B0604020202020204" pitchFamily="34" charset="0"/>
              <a:buChar char="•"/>
              <a:defRPr>
                <a:solidFill>
                  <a:schemeClr val="tx2"/>
                </a:solidFill>
              </a:defRPr>
            </a:lvl1pPr>
            <a:lvl2pPr marL="800100" indent="-342900">
              <a:buClr>
                <a:schemeClr val="accent3"/>
              </a:buClr>
              <a:buFont typeface="Arial" panose="020B0604020202020204" pitchFamily="34" charset="0"/>
              <a:buChar char="•"/>
              <a:defRPr>
                <a:solidFill>
                  <a:schemeClr val="tx2"/>
                </a:solidFill>
              </a:defRPr>
            </a:lvl2pPr>
            <a:lvl3pPr marL="1257300" indent="-342900">
              <a:buClr>
                <a:schemeClr val="accent3"/>
              </a:buClr>
              <a:buFont typeface="Arial" panose="020B0604020202020204" pitchFamily="34" charset="0"/>
              <a:buChar char="•"/>
              <a:defRPr>
                <a:solidFill>
                  <a:schemeClr val="tx2"/>
                </a:solidFill>
              </a:defRPr>
            </a:lvl3pPr>
            <a:lvl4pPr marL="1657350" indent="-285750">
              <a:buClr>
                <a:schemeClr val="accent3"/>
              </a:buClr>
              <a:buFont typeface="Arial" panose="020B0604020202020204" pitchFamily="34" charset="0"/>
              <a:buChar char="•"/>
              <a:defRPr>
                <a:solidFill>
                  <a:schemeClr val="tx2"/>
                </a:solidFill>
              </a:defRPr>
            </a:lvl4pPr>
            <a:lvl5pPr marL="2114550" indent="-285750">
              <a:buClr>
                <a:schemeClr val="accent3"/>
              </a:buClr>
              <a:buFont typeface="Arial" panose="020B0604020202020204" pitchFamily="34" charset="0"/>
              <a:buChar cha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018A98C-B08A-1328-D95B-4EBC20236D76}"/>
              </a:ext>
            </a:extLst>
          </p:cNvPr>
          <p:cNvSpPr>
            <a:spLocks noGrp="1"/>
          </p:cNvSpPr>
          <p:nvPr>
            <p:ph sz="half" idx="2"/>
          </p:nvPr>
        </p:nvSpPr>
        <p:spPr>
          <a:xfrm>
            <a:off x="5684731" y="1809722"/>
            <a:ext cx="5181600" cy="4351338"/>
          </a:xfrm>
        </p:spPr>
        <p:txBody>
          <a:bodyPr/>
          <a:lstStyle>
            <a:lvl1pPr marL="457200" indent="-457200">
              <a:buClr>
                <a:schemeClr val="accent5"/>
              </a:buClr>
              <a:buFont typeface="Arial" panose="020B0604020202020204" pitchFamily="34" charset="0"/>
              <a:buChar char="•"/>
              <a:defRPr>
                <a:solidFill>
                  <a:schemeClr val="tx2"/>
                </a:solidFill>
              </a:defRPr>
            </a:lvl1pPr>
            <a:lvl2pPr marL="800100" indent="-342900">
              <a:buClr>
                <a:schemeClr val="accent5"/>
              </a:buClr>
              <a:buFont typeface="Arial" panose="020B0604020202020204" pitchFamily="34" charset="0"/>
              <a:buChar char="•"/>
              <a:defRPr>
                <a:solidFill>
                  <a:schemeClr val="tx2"/>
                </a:solidFill>
              </a:defRPr>
            </a:lvl2pPr>
            <a:lvl3pPr marL="1257300" indent="-342900">
              <a:buClr>
                <a:schemeClr val="accent5"/>
              </a:buClr>
              <a:buFont typeface="Arial" panose="020B0604020202020204" pitchFamily="34" charset="0"/>
              <a:buChar char="•"/>
              <a:defRPr>
                <a:solidFill>
                  <a:schemeClr val="tx2"/>
                </a:solidFill>
              </a:defRPr>
            </a:lvl3pPr>
            <a:lvl4pPr marL="1657350" indent="-285750">
              <a:buClr>
                <a:schemeClr val="accent5"/>
              </a:buClr>
              <a:buFont typeface="Arial" panose="020B0604020202020204" pitchFamily="34" charset="0"/>
              <a:buChar char="•"/>
              <a:defRPr>
                <a:solidFill>
                  <a:schemeClr val="tx2"/>
                </a:solidFill>
              </a:defRPr>
            </a:lvl4pPr>
            <a:lvl5pPr marL="2114550" indent="-285750">
              <a:buClr>
                <a:schemeClr val="accent5"/>
              </a:buClr>
              <a:buFont typeface="Arial" panose="020B0604020202020204" pitchFamily="34" charset="0"/>
              <a:buChar cha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CABB0BE2-2926-D58B-5B64-D0B92E4C8D43}"/>
              </a:ext>
            </a:extLst>
          </p:cNvPr>
          <p:cNvSpPr>
            <a:spLocks noGrp="1"/>
          </p:cNvSpPr>
          <p:nvPr>
            <p:ph type="title" hasCustomPrompt="1"/>
          </p:nvPr>
        </p:nvSpPr>
        <p:spPr>
          <a:xfrm>
            <a:off x="350731" y="374978"/>
            <a:ext cx="10515600" cy="1165497"/>
          </a:xfrm>
        </p:spPr>
        <p:txBody>
          <a:bodyPr anchor="t">
            <a:normAutofit/>
          </a:bodyPr>
          <a:lstStyle>
            <a:lvl1pPr>
              <a:defRPr sz="4000">
                <a:ln>
                  <a:noFill/>
                </a:ln>
                <a:solidFill>
                  <a:schemeClr val="accent3"/>
                </a:solidFill>
              </a:defRPr>
            </a:lvl1pPr>
          </a:lstStyle>
          <a:p>
            <a:r>
              <a:rPr lang="en-US" dirty="0"/>
              <a:t>Click to edit Master title style   </a:t>
            </a:r>
          </a:p>
        </p:txBody>
      </p:sp>
      <p:cxnSp>
        <p:nvCxnSpPr>
          <p:cNvPr id="12" name="Straight Connector 11">
            <a:extLst>
              <a:ext uri="{FF2B5EF4-FFF2-40B4-BE49-F238E27FC236}">
                <a16:creationId xmlns:a16="http://schemas.microsoft.com/office/drawing/2014/main" id="{B42749F2-5B00-2016-E110-FE8F446FCAD2}"/>
              </a:ext>
            </a:extLst>
          </p:cNvPr>
          <p:cNvCxnSpPr>
            <a:cxnSpLocks/>
          </p:cNvCxnSpPr>
          <p:nvPr userDrawn="1"/>
        </p:nvCxnSpPr>
        <p:spPr>
          <a:xfrm>
            <a:off x="350731" y="263366"/>
            <a:ext cx="587524" cy="0"/>
          </a:xfrm>
          <a:prstGeom prst="line">
            <a:avLst/>
          </a:prstGeom>
          <a:ln w="889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7AD2020C-9142-122C-F164-BAA0F72477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66189" y="196522"/>
            <a:ext cx="1024507" cy="1024507"/>
          </a:xfrm>
          <a:prstGeom prst="rect">
            <a:avLst/>
          </a:prstGeom>
        </p:spPr>
      </p:pic>
      <p:sp>
        <p:nvSpPr>
          <p:cNvPr id="5" name="Slide Number Placeholder 4">
            <a:extLst>
              <a:ext uri="{FF2B5EF4-FFF2-40B4-BE49-F238E27FC236}">
                <a16:creationId xmlns:a16="http://schemas.microsoft.com/office/drawing/2014/main" id="{B5FE9F32-1BC8-7ADF-A26B-63D66C660AA4}"/>
              </a:ext>
            </a:extLst>
          </p:cNvPr>
          <p:cNvSpPr>
            <a:spLocks noGrp="1"/>
          </p:cNvSpPr>
          <p:nvPr>
            <p:ph type="sldNum" sz="quarter" idx="11"/>
          </p:nvPr>
        </p:nvSpPr>
        <p:spPr/>
        <p:txBody>
          <a:bodyPr/>
          <a:lstStyle/>
          <a:p>
            <a:fld id="{F0BBDD5A-B46B-1B4F-9959-414F0ED75735}" type="slidenum">
              <a:rPr lang="en-US" smtClean="0"/>
              <a:t>‹#›</a:t>
            </a:fld>
            <a:endParaRPr lang="en-US" dirty="0"/>
          </a:p>
        </p:txBody>
      </p:sp>
    </p:spTree>
    <p:extLst>
      <p:ext uri="{BB962C8B-B14F-4D97-AF65-F5344CB8AC3E}">
        <p14:creationId xmlns:p14="http://schemas.microsoft.com/office/powerpoint/2010/main" val="2231603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4BAE54-2366-C916-F522-9EA09ACD816D}"/>
              </a:ext>
            </a:extLst>
          </p:cNvPr>
          <p:cNvSpPr>
            <a:spLocks noGrp="1"/>
          </p:cNvSpPr>
          <p:nvPr>
            <p:ph type="title"/>
          </p:nvPr>
        </p:nvSpPr>
        <p:spPr>
          <a:xfrm>
            <a:off x="210047" y="229953"/>
            <a:ext cx="10515600" cy="1325563"/>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792F74E1-2D4C-EF64-0CB0-9C8046BD6343}"/>
              </a:ext>
            </a:extLst>
          </p:cNvPr>
          <p:cNvSpPr>
            <a:spLocks noGrp="1"/>
          </p:cNvSpPr>
          <p:nvPr>
            <p:ph type="body" idx="1"/>
          </p:nvPr>
        </p:nvSpPr>
        <p:spPr>
          <a:xfrm>
            <a:off x="210047" y="1754063"/>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E2E01607-8B7E-72B2-168B-099D0C5015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BBDD5A-B46B-1B4F-9959-414F0ED75735}" type="slidenum">
              <a:rPr lang="en-US" smtClean="0"/>
              <a:t>‹#›</a:t>
            </a:fld>
            <a:endParaRPr lang="en-US" dirty="0"/>
          </a:p>
        </p:txBody>
      </p:sp>
    </p:spTree>
    <p:extLst>
      <p:ext uri="{BB962C8B-B14F-4D97-AF65-F5344CB8AC3E}">
        <p14:creationId xmlns:p14="http://schemas.microsoft.com/office/powerpoint/2010/main" val="42773283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6" r:id="rId15"/>
  </p:sldLayoutIdLst>
  <p:hf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7FFFF436_BB9908CB.xm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microsoft.com/office/2018/10/relationships/comments" Target="../comments/modernComment_7FFFF43B_F41FB09E.xm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7FFFF43D_7A03864A.xml"/><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26_5B44DC07.xml"/><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9A76D67-5262-D447-988C-060E40B8E2F0}"/>
              </a:ext>
            </a:extLst>
          </p:cNvPr>
          <p:cNvSpPr>
            <a:spLocks noGrp="1"/>
          </p:cNvSpPr>
          <p:nvPr>
            <p:ph type="subTitle" idx="1"/>
          </p:nvPr>
        </p:nvSpPr>
        <p:spPr>
          <a:xfrm>
            <a:off x="1759237" y="5079936"/>
            <a:ext cx="8673427" cy="969087"/>
          </a:xfrm>
          <a:ln>
            <a:noFill/>
            <a:prstDash val="dash"/>
            <a:miter lim="800000"/>
          </a:ln>
        </p:spPr>
        <p:txBody>
          <a:bodyPr anchor="ctr">
            <a:normAutofit/>
          </a:bodyPr>
          <a:lstStyle/>
          <a:p>
            <a:r>
              <a:rPr lang="en-US" sz="2400">
                <a:solidFill>
                  <a:schemeClr val="bg1"/>
                </a:solidFill>
              </a:rPr>
              <a:t>Jane </a:t>
            </a:r>
            <a:r>
              <a:rPr lang="en-US" sz="2400" dirty="0">
                <a:solidFill>
                  <a:schemeClr val="bg1"/>
                </a:solidFill>
              </a:rPr>
              <a:t>Gallagher</a:t>
            </a:r>
          </a:p>
          <a:p>
            <a:r>
              <a:rPr lang="en-US" sz="2400" dirty="0">
                <a:solidFill>
                  <a:schemeClr val="bg1"/>
                </a:solidFill>
              </a:rPr>
              <a:t>2024</a:t>
            </a:r>
          </a:p>
        </p:txBody>
      </p:sp>
      <p:sp>
        <p:nvSpPr>
          <p:cNvPr id="2" name="Title 1">
            <a:extLst>
              <a:ext uri="{FF2B5EF4-FFF2-40B4-BE49-F238E27FC236}">
                <a16:creationId xmlns:a16="http://schemas.microsoft.com/office/drawing/2014/main" id="{6FCE6558-2805-2E49-AA9A-BE4D39A9DD3C}"/>
              </a:ext>
            </a:extLst>
          </p:cNvPr>
          <p:cNvSpPr>
            <a:spLocks noGrp="1"/>
          </p:cNvSpPr>
          <p:nvPr>
            <p:ph type="ctrTitle"/>
          </p:nvPr>
        </p:nvSpPr>
        <p:spPr>
          <a:xfrm>
            <a:off x="1256819" y="1658592"/>
            <a:ext cx="8679915" cy="2965254"/>
          </a:xfrm>
        </p:spPr>
        <p:txBody>
          <a:bodyPr anchor="ctr">
            <a:normAutofit fontScale="90000"/>
          </a:bodyPr>
          <a:lstStyle/>
          <a:p>
            <a:r>
              <a:rPr lang="en-US" sz="7200" dirty="0">
                <a:latin typeface="Arial" panose="020B0604020202020204" pitchFamily="34" charset="0"/>
                <a:cs typeface="Arial" panose="020B0604020202020204" pitchFamily="34" charset="0"/>
              </a:rPr>
              <a:t>USER EXPERIENCE Paperless EOB</a:t>
            </a:r>
            <a:br>
              <a:rPr lang="en-US" sz="7200" dirty="0">
                <a:solidFill>
                  <a:schemeClr val="bg1"/>
                </a:solidFill>
                <a:latin typeface="Arial" panose="020B0604020202020204" pitchFamily="34" charset="0"/>
                <a:cs typeface="Arial" panose="020B0604020202020204" pitchFamily="34" charset="0"/>
              </a:rPr>
            </a:br>
            <a:r>
              <a:rPr lang="en-US" sz="5300" dirty="0">
                <a:solidFill>
                  <a:schemeClr val="accent4">
                    <a:lumMod val="60000"/>
                    <a:lumOff val="40000"/>
                  </a:schemeClr>
                </a:solidFill>
                <a:latin typeface="Arial" panose="020B0604020202020204" pitchFamily="34" charset="0"/>
                <a:cs typeface="Arial" panose="020B0604020202020204" pitchFamily="34" charset="0"/>
              </a:rPr>
              <a:t>Research Study Results &amp;</a:t>
            </a:r>
            <a:br>
              <a:rPr lang="en-US" sz="5300" dirty="0">
                <a:solidFill>
                  <a:schemeClr val="accent4">
                    <a:lumMod val="60000"/>
                    <a:lumOff val="40000"/>
                  </a:schemeClr>
                </a:solidFill>
                <a:latin typeface="Arial" panose="020B0604020202020204" pitchFamily="34" charset="0"/>
                <a:cs typeface="Arial" panose="020B0604020202020204" pitchFamily="34" charset="0"/>
              </a:rPr>
            </a:br>
            <a:r>
              <a:rPr lang="en-US" sz="5300" dirty="0">
                <a:solidFill>
                  <a:schemeClr val="accent4">
                    <a:lumMod val="60000"/>
                    <a:lumOff val="40000"/>
                  </a:schemeClr>
                </a:solidFill>
                <a:latin typeface="Arial" panose="020B0604020202020204" pitchFamily="34" charset="0"/>
                <a:cs typeface="Arial" panose="020B0604020202020204" pitchFamily="34" charset="0"/>
              </a:rPr>
              <a:t>Recommendations</a:t>
            </a:r>
          </a:p>
        </p:txBody>
      </p:sp>
    </p:spTree>
    <p:extLst>
      <p:ext uri="{BB962C8B-B14F-4D97-AF65-F5344CB8AC3E}">
        <p14:creationId xmlns:p14="http://schemas.microsoft.com/office/powerpoint/2010/main" val="508999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7B6F3-BB8D-4E5C-5EDF-D93C4ADA1F1A}"/>
            </a:ext>
          </a:extLst>
        </p:cNvPr>
        <p:cNvGrpSpPr/>
        <p:nvPr/>
      </p:nvGrpSpPr>
      <p:grpSpPr>
        <a:xfrm>
          <a:off x="0" y="0"/>
          <a:ext cx="0" cy="0"/>
          <a:chOff x="0" y="0"/>
          <a:chExt cx="0" cy="0"/>
        </a:xfrm>
      </p:grpSpPr>
      <p:sp>
        <p:nvSpPr>
          <p:cNvPr id="45" name="Title 44">
            <a:extLst>
              <a:ext uri="{FF2B5EF4-FFF2-40B4-BE49-F238E27FC236}">
                <a16:creationId xmlns:a16="http://schemas.microsoft.com/office/drawing/2014/main" id="{8B015A5B-ADDE-AA17-55F7-528A18EAE3F1}"/>
              </a:ext>
            </a:extLst>
          </p:cNvPr>
          <p:cNvSpPr>
            <a:spLocks noGrp="1"/>
          </p:cNvSpPr>
          <p:nvPr>
            <p:ph type="title"/>
          </p:nvPr>
        </p:nvSpPr>
        <p:spPr/>
        <p:txBody>
          <a:bodyPr>
            <a:noAutofit/>
          </a:bodyPr>
          <a:lstStyle/>
          <a:p>
            <a:r>
              <a:rPr lang="en-US" sz="2800" b="1" dirty="0">
                <a:solidFill>
                  <a:schemeClr val="bg1"/>
                </a:solidFill>
                <a:latin typeface="Aptos" panose="020B0004020202020204" pitchFamily="34" charset="0"/>
                <a:ea typeface="+mj-lt"/>
                <a:cs typeface="+mj-lt"/>
              </a:rPr>
              <a:t>Relay Screen – </a:t>
            </a:r>
            <a:br>
              <a:rPr lang="en-US" sz="2800" b="1" dirty="0">
                <a:solidFill>
                  <a:schemeClr val="bg1"/>
                </a:solidFill>
                <a:latin typeface="Aptos" panose="020B0004020202020204" pitchFamily="34" charset="0"/>
                <a:ea typeface="+mj-lt"/>
                <a:cs typeface="+mj-lt"/>
              </a:rPr>
            </a:br>
            <a:r>
              <a:rPr lang="en-US" sz="2800" b="1" dirty="0">
                <a:solidFill>
                  <a:schemeClr val="bg1"/>
                </a:solidFill>
                <a:latin typeface="Aptos" panose="020B0004020202020204" pitchFamily="34" charset="0"/>
                <a:ea typeface="+mj-lt"/>
                <a:cs typeface="+mj-lt"/>
              </a:rPr>
              <a:t>Finding Paperless EOB Information</a:t>
            </a:r>
          </a:p>
        </p:txBody>
      </p:sp>
      <p:sp>
        <p:nvSpPr>
          <p:cNvPr id="47" name="Text Placeholder 46">
            <a:extLst>
              <a:ext uri="{FF2B5EF4-FFF2-40B4-BE49-F238E27FC236}">
                <a16:creationId xmlns:a16="http://schemas.microsoft.com/office/drawing/2014/main" id="{51CC0753-E4C1-70DA-C83F-66640719828E}"/>
              </a:ext>
            </a:extLst>
          </p:cNvPr>
          <p:cNvSpPr>
            <a:spLocks noGrp="1"/>
          </p:cNvSpPr>
          <p:nvPr>
            <p:ph type="body" sz="half" idx="2"/>
          </p:nvPr>
        </p:nvSpPr>
        <p:spPr/>
        <p:txBody>
          <a:bodyPr vert="horz" lIns="91440" tIns="45720" rIns="91440" bIns="45720" rtlCol="0" anchor="t">
            <a:normAutofit/>
          </a:bodyPr>
          <a:lstStyle/>
          <a:p>
            <a:pPr marL="342900" indent="-342900">
              <a:buAutoNum type="arabicPeriod"/>
            </a:pPr>
            <a:r>
              <a:rPr lang="en-US" dirty="0">
                <a:latin typeface="Aptos" panose="020B0004020202020204" pitchFamily="34" charset="0"/>
                <a:ea typeface="+mn-lt"/>
                <a:cs typeface="+mn-lt"/>
              </a:rPr>
              <a:t>When Participants encountered the Relay screen, participants  were confused, skimmed this page and moved forward to complete the task.</a:t>
            </a:r>
          </a:p>
          <a:p>
            <a:pPr marL="342900" indent="-342900">
              <a:buAutoNum type="arabicPeriod"/>
            </a:pPr>
            <a:r>
              <a:rPr lang="en-US" dirty="0">
                <a:latin typeface="Aptos" panose="020B0004020202020204" pitchFamily="34" charset="0"/>
                <a:ea typeface="+mn-lt"/>
                <a:cs typeface="+mn-lt"/>
              </a:rPr>
              <a:t>Users  read  allowed the “Save trees” messaging, but did not spend a considerable amount of time reading this page or trying to understand what action they were supposed to take here, it was not clear to them.</a:t>
            </a:r>
          </a:p>
          <a:p>
            <a:pPr marL="0" indent="0">
              <a:buNone/>
            </a:pPr>
            <a:endParaRPr lang="en-US" dirty="0">
              <a:latin typeface="Aptos" panose="020B0004020202020204" pitchFamily="34" charset="0"/>
            </a:endParaRPr>
          </a:p>
          <a:p>
            <a:endParaRPr lang="en-US" dirty="0">
              <a:latin typeface="Aptos" panose="020B0004020202020204" pitchFamily="34" charset="0"/>
            </a:endParaRPr>
          </a:p>
        </p:txBody>
      </p:sp>
      <p:pic>
        <p:nvPicPr>
          <p:cNvPr id="19" name="Picture 3">
            <a:extLst>
              <a:ext uri="{FF2B5EF4-FFF2-40B4-BE49-F238E27FC236}">
                <a16:creationId xmlns:a16="http://schemas.microsoft.com/office/drawing/2014/main" id="{F6F4072F-BB27-B5E8-F374-6F3E03E0D994}"/>
              </a:ext>
            </a:extLst>
          </p:cNvPr>
          <p:cNvPicPr>
            <a:picLocks noChangeAspect="1"/>
          </p:cNvPicPr>
          <p:nvPr/>
        </p:nvPicPr>
        <p:blipFill>
          <a:blip r:embed="rId3"/>
          <a:srcRect/>
          <a:stretch/>
        </p:blipFill>
        <p:spPr>
          <a:xfrm>
            <a:off x="4005943" y="1091573"/>
            <a:ext cx="7908168" cy="5065149"/>
          </a:xfrm>
          <a:prstGeom prst="rect">
            <a:avLst/>
          </a:prstGeom>
        </p:spPr>
      </p:pic>
      <p:sp>
        <p:nvSpPr>
          <p:cNvPr id="7" name="Rectangle 6">
            <a:extLst>
              <a:ext uri="{FF2B5EF4-FFF2-40B4-BE49-F238E27FC236}">
                <a16:creationId xmlns:a16="http://schemas.microsoft.com/office/drawing/2014/main" id="{6A85394B-7A34-D1C4-D35D-400EBDAB4191}"/>
              </a:ext>
            </a:extLst>
          </p:cNvPr>
          <p:cNvSpPr/>
          <p:nvPr/>
        </p:nvSpPr>
        <p:spPr>
          <a:xfrm>
            <a:off x="4681364" y="1256643"/>
            <a:ext cx="6550467" cy="44556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A174C42-A2C3-D69E-ACBE-49C843E75B1A}"/>
              </a:ext>
            </a:extLst>
          </p:cNvPr>
          <p:cNvPicPr>
            <a:picLocks noChangeAspect="1"/>
          </p:cNvPicPr>
          <p:nvPr/>
        </p:nvPicPr>
        <p:blipFill>
          <a:blip r:embed="rId4"/>
          <a:stretch>
            <a:fillRect/>
          </a:stretch>
        </p:blipFill>
        <p:spPr>
          <a:xfrm>
            <a:off x="5490502" y="1256643"/>
            <a:ext cx="4703041" cy="4344714"/>
          </a:xfrm>
          <a:prstGeom prst="rect">
            <a:avLst/>
          </a:prstGeom>
        </p:spPr>
      </p:pic>
      <p:sp>
        <p:nvSpPr>
          <p:cNvPr id="12" name="Title 44">
            <a:extLst>
              <a:ext uri="{FF2B5EF4-FFF2-40B4-BE49-F238E27FC236}">
                <a16:creationId xmlns:a16="http://schemas.microsoft.com/office/drawing/2014/main" id="{8BB52F99-688D-3238-D591-2AD5A6E55905}"/>
              </a:ext>
            </a:extLst>
          </p:cNvPr>
          <p:cNvSpPr txBox="1">
            <a:spLocks/>
          </p:cNvSpPr>
          <p:nvPr/>
        </p:nvSpPr>
        <p:spPr>
          <a:xfrm>
            <a:off x="5231865" y="256637"/>
            <a:ext cx="5795526" cy="7243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1200" b="1" dirty="0">
                <a:effectLst/>
                <a:latin typeface="Helvetica Neue" panose="02000503000000020004" pitchFamily="2" charset="0"/>
              </a:rPr>
              <a:t>Task Question: </a:t>
            </a:r>
            <a:r>
              <a:rPr lang="en-US" sz="1200" dirty="0">
                <a:effectLst/>
                <a:latin typeface="Helvetica Neue" panose="02000503000000020004" pitchFamily="2" charset="0"/>
              </a:rPr>
              <a:t>For the purposes of this study, assume that you already have purchased dental insurance</a:t>
            </a:r>
            <a:r>
              <a:rPr lang="en-US" sz="1200" dirty="0">
                <a:latin typeface="Helvetica Neue" panose="02000503000000020004" pitchFamily="2" charset="0"/>
              </a:rPr>
              <a:t>, </a:t>
            </a:r>
            <a:r>
              <a:rPr lang="en-US" sz="1200" dirty="0">
                <a:effectLst/>
                <a:latin typeface="Helvetica Neue" panose="02000503000000020004" pitchFamily="2" charset="0"/>
              </a:rPr>
              <a:t>and you need to access your online account so you can update how you receive your dental statements. Please keep this in mind while completing this study.</a:t>
            </a:r>
          </a:p>
        </p:txBody>
      </p:sp>
      <p:sp>
        <p:nvSpPr>
          <p:cNvPr id="13" name="Oval 12">
            <a:extLst>
              <a:ext uri="{FF2B5EF4-FFF2-40B4-BE49-F238E27FC236}">
                <a16:creationId xmlns:a16="http://schemas.microsoft.com/office/drawing/2014/main" id="{4F43CCED-1386-7517-710D-CB83F2FAAD68}"/>
              </a:ext>
            </a:extLst>
          </p:cNvPr>
          <p:cNvSpPr/>
          <p:nvPr/>
        </p:nvSpPr>
        <p:spPr>
          <a:xfrm>
            <a:off x="5024204" y="1663629"/>
            <a:ext cx="466298" cy="46629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rgbClr val="003863"/>
                </a:solidFill>
              </a:rPr>
              <a:t>1</a:t>
            </a:r>
          </a:p>
        </p:txBody>
      </p:sp>
    </p:spTree>
    <p:extLst>
      <p:ext uri="{BB962C8B-B14F-4D97-AF65-F5344CB8AC3E}">
        <p14:creationId xmlns:p14="http://schemas.microsoft.com/office/powerpoint/2010/main" val="4077143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AB9D5-764F-F990-FE02-A1F5FA213ED5}"/>
            </a:ext>
          </a:extLst>
        </p:cNvPr>
        <p:cNvGrpSpPr/>
        <p:nvPr/>
      </p:nvGrpSpPr>
      <p:grpSpPr>
        <a:xfrm>
          <a:off x="0" y="0"/>
          <a:ext cx="0" cy="0"/>
          <a:chOff x="0" y="0"/>
          <a:chExt cx="0" cy="0"/>
        </a:xfrm>
      </p:grpSpPr>
      <p:sp>
        <p:nvSpPr>
          <p:cNvPr id="45" name="Title 44">
            <a:extLst>
              <a:ext uri="{FF2B5EF4-FFF2-40B4-BE49-F238E27FC236}">
                <a16:creationId xmlns:a16="http://schemas.microsoft.com/office/drawing/2014/main" id="{07CE8006-A1D2-04C7-1D1D-45E4D9594AEB}"/>
              </a:ext>
            </a:extLst>
          </p:cNvPr>
          <p:cNvSpPr>
            <a:spLocks noGrp="1"/>
          </p:cNvSpPr>
          <p:nvPr>
            <p:ph type="title"/>
          </p:nvPr>
        </p:nvSpPr>
        <p:spPr/>
        <p:txBody>
          <a:bodyPr>
            <a:normAutofit fontScale="90000"/>
          </a:bodyPr>
          <a:lstStyle/>
          <a:p>
            <a:r>
              <a:rPr lang="en-US" sz="2800" b="1" dirty="0">
                <a:solidFill>
                  <a:schemeClr val="bg1"/>
                </a:solidFill>
                <a:ea typeface="+mj-lt"/>
                <a:cs typeface="+mj-lt"/>
              </a:rPr>
              <a:t>MDB Enrollment Summary – New Banner Alert</a:t>
            </a:r>
            <a:br>
              <a:rPr lang="en-US" sz="2800" b="1" dirty="0">
                <a:solidFill>
                  <a:schemeClr val="bg1"/>
                </a:solidFill>
                <a:ea typeface="+mj-lt"/>
                <a:cs typeface="+mj-lt"/>
              </a:rPr>
            </a:br>
            <a:r>
              <a:rPr lang="en-US" sz="2800" b="1" dirty="0">
                <a:solidFill>
                  <a:schemeClr val="bg1"/>
                </a:solidFill>
                <a:ea typeface="+mj-lt"/>
                <a:cs typeface="+mj-lt"/>
              </a:rPr>
              <a:t>Finding Paperless EOB Information</a:t>
            </a:r>
            <a:br>
              <a:rPr lang="en-US" sz="2800" b="1" dirty="0">
                <a:solidFill>
                  <a:schemeClr val="bg1"/>
                </a:solidFill>
                <a:ea typeface="+mj-lt"/>
                <a:cs typeface="+mj-lt"/>
              </a:rPr>
            </a:br>
            <a:endParaRPr lang="en-US" sz="2800" b="1" dirty="0">
              <a:solidFill>
                <a:schemeClr val="bg1"/>
              </a:solidFill>
              <a:latin typeface="Aptos" panose="020B0004020202020204" pitchFamily="34" charset="0"/>
              <a:ea typeface="+mj-lt"/>
              <a:cs typeface="+mj-lt"/>
            </a:endParaRPr>
          </a:p>
        </p:txBody>
      </p:sp>
      <p:sp>
        <p:nvSpPr>
          <p:cNvPr id="2" name="Picture Placeholder 1">
            <a:extLst>
              <a:ext uri="{FF2B5EF4-FFF2-40B4-BE49-F238E27FC236}">
                <a16:creationId xmlns:a16="http://schemas.microsoft.com/office/drawing/2014/main" id="{6E817778-367F-66DC-4C43-039CBFC40528}"/>
              </a:ext>
            </a:extLst>
          </p:cNvPr>
          <p:cNvSpPr>
            <a:spLocks noGrp="1"/>
          </p:cNvSpPr>
          <p:nvPr>
            <p:ph type="pic" idx="1"/>
          </p:nvPr>
        </p:nvSpPr>
        <p:spPr/>
        <p:txBody>
          <a:bodyPr/>
          <a:lstStyle/>
          <a:p>
            <a:endParaRPr lang="en-US"/>
          </a:p>
        </p:txBody>
      </p:sp>
      <p:sp>
        <p:nvSpPr>
          <p:cNvPr id="47" name="Text Placeholder 46">
            <a:extLst>
              <a:ext uri="{FF2B5EF4-FFF2-40B4-BE49-F238E27FC236}">
                <a16:creationId xmlns:a16="http://schemas.microsoft.com/office/drawing/2014/main" id="{A2355C78-A35E-2F68-9777-DD23AAE3E116}"/>
              </a:ext>
            </a:extLst>
          </p:cNvPr>
          <p:cNvSpPr>
            <a:spLocks noGrp="1"/>
          </p:cNvSpPr>
          <p:nvPr>
            <p:ph type="body" sz="half" idx="2"/>
          </p:nvPr>
        </p:nvSpPr>
        <p:spPr/>
        <p:txBody>
          <a:bodyPr vert="horz" lIns="91440" tIns="45720" rIns="91440" bIns="45720" rtlCol="0" anchor="t">
            <a:normAutofit/>
          </a:bodyPr>
          <a:lstStyle/>
          <a:p>
            <a:pPr marL="0" indent="0">
              <a:buNone/>
            </a:pPr>
            <a:r>
              <a:rPr lang="en-US" dirty="0">
                <a:latin typeface="Aptos" panose="020B0004020202020204" pitchFamily="34" charset="0"/>
                <a:ea typeface="+mn-lt"/>
                <a:cs typeface="+mn-lt"/>
              </a:rPr>
              <a:t>Top </a:t>
            </a:r>
            <a:r>
              <a:rPr lang="en-US" sz="1600" dirty="0">
                <a:latin typeface="Aptos" panose="020B0004020202020204" pitchFamily="34" charset="0"/>
                <a:ea typeface="+mn-lt"/>
                <a:cs typeface="+mn-lt"/>
              </a:rPr>
              <a:t>Banner alert on MDB Enrollment Summary – </a:t>
            </a:r>
            <a:br>
              <a:rPr lang="en-US" sz="1600" dirty="0">
                <a:latin typeface="Aptos" panose="020B0004020202020204" pitchFamily="34" charset="0"/>
                <a:ea typeface="+mn-lt"/>
                <a:cs typeface="+mn-lt"/>
              </a:rPr>
            </a:br>
            <a:r>
              <a:rPr lang="en-US" sz="1600" dirty="0">
                <a:latin typeface="Aptos" panose="020B0004020202020204" pitchFamily="34" charset="0"/>
                <a:ea typeface="+mn-lt"/>
                <a:cs typeface="+mn-lt"/>
              </a:rPr>
              <a:t>Task: Users were asked how would they update how they receive their dental benefit statement.</a:t>
            </a:r>
          </a:p>
          <a:p>
            <a:pPr marL="342900" indent="-342900">
              <a:buAutoNum type="arabicPeriod"/>
            </a:pPr>
            <a:r>
              <a:rPr lang="en-US" sz="1400" dirty="0">
                <a:latin typeface="Aptos" panose="020B0004020202020204" pitchFamily="34" charset="0"/>
                <a:ea typeface="+mn-lt"/>
                <a:cs typeface="+mn-lt"/>
              </a:rPr>
              <a:t>After overlooking the Relay page and moving forward to complete their task of updating how they will receive their dental statements; Participants landed on the My Dental Benefits enrollment Summary page and quickly used the new top banner alert. They made comments that they were hoping to find more information and asked for more information about Paperless EOBs on the Enrollment Summary screen.</a:t>
            </a:r>
          </a:p>
          <a:p>
            <a:pPr marL="342900" indent="-342900">
              <a:buAutoNum type="arabicPeriod"/>
            </a:pPr>
            <a:endParaRPr lang="en-US" sz="1400" dirty="0">
              <a:latin typeface="Aptos" panose="020B0004020202020204" pitchFamily="34" charset="0"/>
              <a:ea typeface="+mn-lt"/>
              <a:cs typeface="+mn-lt"/>
            </a:endParaRPr>
          </a:p>
          <a:p>
            <a:pPr marL="342900" indent="-342900">
              <a:buAutoNum type="arabicPeriod"/>
            </a:pPr>
            <a:endParaRPr lang="en-US" sz="1400" dirty="0">
              <a:latin typeface="Aptos" panose="020B0004020202020204" pitchFamily="34" charset="0"/>
              <a:ea typeface="+mn-lt"/>
              <a:cs typeface="+mn-lt"/>
            </a:endParaRPr>
          </a:p>
        </p:txBody>
      </p:sp>
      <p:sp>
        <p:nvSpPr>
          <p:cNvPr id="3" name="Slide Number Placeholder 2">
            <a:extLst>
              <a:ext uri="{FF2B5EF4-FFF2-40B4-BE49-F238E27FC236}">
                <a16:creationId xmlns:a16="http://schemas.microsoft.com/office/drawing/2014/main" id="{220F7DD4-B1E9-FDB7-282A-3BB325E262F4}"/>
              </a:ext>
            </a:extLst>
          </p:cNvPr>
          <p:cNvSpPr>
            <a:spLocks noGrp="1"/>
          </p:cNvSpPr>
          <p:nvPr>
            <p:ph type="sldNum" sz="quarter" idx="10"/>
          </p:nvPr>
        </p:nvSpPr>
        <p:spPr/>
        <p:txBody>
          <a:bodyPr/>
          <a:lstStyle/>
          <a:p>
            <a:fld id="{F0BBDD5A-B46B-1B4F-9959-414F0ED75735}" type="slidenum">
              <a:rPr lang="en-US" smtClean="0"/>
              <a:t>11</a:t>
            </a:fld>
            <a:endParaRPr lang="en-US"/>
          </a:p>
        </p:txBody>
      </p:sp>
      <p:grpSp>
        <p:nvGrpSpPr>
          <p:cNvPr id="10" name="Group 9">
            <a:extLst>
              <a:ext uri="{FF2B5EF4-FFF2-40B4-BE49-F238E27FC236}">
                <a16:creationId xmlns:a16="http://schemas.microsoft.com/office/drawing/2014/main" id="{B72C33FD-8D2A-E21C-28F1-B3A259DDD076}"/>
              </a:ext>
            </a:extLst>
          </p:cNvPr>
          <p:cNvGrpSpPr/>
          <p:nvPr/>
        </p:nvGrpSpPr>
        <p:grpSpPr>
          <a:xfrm>
            <a:off x="4552122" y="1136107"/>
            <a:ext cx="7908168" cy="5065149"/>
            <a:chOff x="4552122" y="1136107"/>
            <a:chExt cx="7908168" cy="5065149"/>
          </a:xfrm>
        </p:grpSpPr>
        <p:pic>
          <p:nvPicPr>
            <p:cNvPr id="9" name="Picture 3">
              <a:extLst>
                <a:ext uri="{FF2B5EF4-FFF2-40B4-BE49-F238E27FC236}">
                  <a16:creationId xmlns:a16="http://schemas.microsoft.com/office/drawing/2014/main" id="{B9059F39-9205-189E-64D4-6377013D8A59}"/>
                </a:ext>
              </a:extLst>
            </p:cNvPr>
            <p:cNvPicPr>
              <a:picLocks noChangeAspect="1"/>
            </p:cNvPicPr>
            <p:nvPr/>
          </p:nvPicPr>
          <p:blipFill>
            <a:blip r:embed="rId4"/>
            <a:srcRect/>
            <a:stretch/>
          </p:blipFill>
          <p:spPr>
            <a:xfrm>
              <a:off x="4552122" y="1136107"/>
              <a:ext cx="7908168" cy="5065149"/>
            </a:xfrm>
            <a:prstGeom prst="rect">
              <a:avLst/>
            </a:prstGeom>
          </p:spPr>
        </p:pic>
        <p:pic>
          <p:nvPicPr>
            <p:cNvPr id="5" name="Picture 4">
              <a:extLst>
                <a:ext uri="{FF2B5EF4-FFF2-40B4-BE49-F238E27FC236}">
                  <a16:creationId xmlns:a16="http://schemas.microsoft.com/office/drawing/2014/main" id="{A3A01F3F-8367-4730-3E30-0056EB19CAF5}"/>
                </a:ext>
              </a:extLst>
            </p:cNvPr>
            <p:cNvPicPr>
              <a:picLocks noChangeAspect="1"/>
            </p:cNvPicPr>
            <p:nvPr/>
          </p:nvPicPr>
          <p:blipFill rotWithShape="1">
            <a:blip r:embed="rId5"/>
            <a:srcRect b="40580"/>
            <a:stretch/>
          </p:blipFill>
          <p:spPr>
            <a:xfrm>
              <a:off x="5231865" y="1310186"/>
              <a:ext cx="6548683" cy="4156336"/>
            </a:xfrm>
            <a:prstGeom prst="rect">
              <a:avLst/>
            </a:prstGeom>
          </p:spPr>
        </p:pic>
      </p:grpSp>
      <p:sp>
        <p:nvSpPr>
          <p:cNvPr id="21" name="Oval 20">
            <a:extLst>
              <a:ext uri="{FF2B5EF4-FFF2-40B4-BE49-F238E27FC236}">
                <a16:creationId xmlns:a16="http://schemas.microsoft.com/office/drawing/2014/main" id="{1679A9CC-CC1E-E15F-4888-A9157D495916}"/>
              </a:ext>
            </a:extLst>
          </p:cNvPr>
          <p:cNvSpPr/>
          <p:nvPr/>
        </p:nvSpPr>
        <p:spPr>
          <a:xfrm>
            <a:off x="10023087" y="2287777"/>
            <a:ext cx="466298" cy="46629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rgbClr val="003863"/>
                </a:solidFill>
              </a:rPr>
              <a:t>1</a:t>
            </a:r>
          </a:p>
        </p:txBody>
      </p:sp>
      <p:sp>
        <p:nvSpPr>
          <p:cNvPr id="8" name="Title 44">
            <a:extLst>
              <a:ext uri="{FF2B5EF4-FFF2-40B4-BE49-F238E27FC236}">
                <a16:creationId xmlns:a16="http://schemas.microsoft.com/office/drawing/2014/main" id="{03077344-DC85-8BF9-F43C-D32B4F8A722C}"/>
              </a:ext>
            </a:extLst>
          </p:cNvPr>
          <p:cNvSpPr txBox="1">
            <a:spLocks/>
          </p:cNvSpPr>
          <p:nvPr/>
        </p:nvSpPr>
        <p:spPr>
          <a:xfrm>
            <a:off x="5231865" y="256637"/>
            <a:ext cx="5795526" cy="7243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1200" b="1" dirty="0">
                <a:effectLst/>
                <a:latin typeface="Helvetica Neue" panose="02000503000000020004" pitchFamily="2" charset="0"/>
              </a:rPr>
              <a:t>Task Question: </a:t>
            </a:r>
            <a:r>
              <a:rPr lang="en-US" sz="1200" dirty="0">
                <a:effectLst/>
                <a:latin typeface="Helvetica Neue" panose="02000503000000020004" pitchFamily="2" charset="0"/>
              </a:rPr>
              <a:t>For the purposes of this study, assume that you already have purchased dental insurance</a:t>
            </a:r>
            <a:r>
              <a:rPr lang="en-US" sz="1200" dirty="0">
                <a:latin typeface="Helvetica Neue" panose="02000503000000020004" pitchFamily="2" charset="0"/>
              </a:rPr>
              <a:t>, </a:t>
            </a:r>
            <a:r>
              <a:rPr lang="en-US" sz="1200" dirty="0">
                <a:effectLst/>
                <a:latin typeface="Helvetica Neue" panose="02000503000000020004" pitchFamily="2" charset="0"/>
              </a:rPr>
              <a:t>and you need to access your online account so you can update how you receive your dental statements. Please keep this in mind while completing this study.</a:t>
            </a:r>
          </a:p>
        </p:txBody>
      </p:sp>
    </p:spTree>
    <p:extLst>
      <p:ext uri="{BB962C8B-B14F-4D97-AF65-F5344CB8AC3E}">
        <p14:creationId xmlns:p14="http://schemas.microsoft.com/office/powerpoint/2010/main" val="3147368651"/>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DA4A0-80EE-FE90-054A-E41FA6F59542}"/>
            </a:ext>
          </a:extLst>
        </p:cNvPr>
        <p:cNvGrpSpPr/>
        <p:nvPr/>
      </p:nvGrpSpPr>
      <p:grpSpPr>
        <a:xfrm>
          <a:off x="0" y="0"/>
          <a:ext cx="0" cy="0"/>
          <a:chOff x="0" y="0"/>
          <a:chExt cx="0" cy="0"/>
        </a:xfrm>
      </p:grpSpPr>
      <p:sp>
        <p:nvSpPr>
          <p:cNvPr id="45" name="Title 44">
            <a:extLst>
              <a:ext uri="{FF2B5EF4-FFF2-40B4-BE49-F238E27FC236}">
                <a16:creationId xmlns:a16="http://schemas.microsoft.com/office/drawing/2014/main" id="{912A3A5D-C65F-8E43-6ED2-4E06B546AC63}"/>
              </a:ext>
            </a:extLst>
          </p:cNvPr>
          <p:cNvSpPr>
            <a:spLocks noGrp="1"/>
          </p:cNvSpPr>
          <p:nvPr>
            <p:ph type="title"/>
          </p:nvPr>
        </p:nvSpPr>
        <p:spPr/>
        <p:txBody>
          <a:bodyPr>
            <a:normAutofit/>
          </a:bodyPr>
          <a:lstStyle/>
          <a:p>
            <a:r>
              <a:rPr lang="en-US" sz="2800" dirty="0">
                <a:solidFill>
                  <a:schemeClr val="bg1"/>
                </a:solidFill>
                <a:latin typeface="Aptos" panose="020B0004020202020204" pitchFamily="34" charset="0"/>
                <a:ea typeface="+mj-lt"/>
                <a:cs typeface="+mj-lt"/>
              </a:rPr>
              <a:t>My Profile Page</a:t>
            </a:r>
            <a:endParaRPr lang="en-US" sz="2800" dirty="0">
              <a:solidFill>
                <a:schemeClr val="bg1"/>
              </a:solidFill>
              <a:latin typeface="Aptos" panose="020B0004020202020204" pitchFamily="34" charset="0"/>
            </a:endParaRPr>
          </a:p>
        </p:txBody>
      </p:sp>
      <p:sp>
        <p:nvSpPr>
          <p:cNvPr id="3" name="Slide Number Placeholder 2">
            <a:extLst>
              <a:ext uri="{FF2B5EF4-FFF2-40B4-BE49-F238E27FC236}">
                <a16:creationId xmlns:a16="http://schemas.microsoft.com/office/drawing/2014/main" id="{F3CFD8AF-563B-C7DF-0419-E438BE0D2E45}"/>
              </a:ext>
            </a:extLst>
          </p:cNvPr>
          <p:cNvSpPr>
            <a:spLocks noGrp="1"/>
          </p:cNvSpPr>
          <p:nvPr>
            <p:ph type="sldNum" sz="quarter" idx="10"/>
          </p:nvPr>
        </p:nvSpPr>
        <p:spPr/>
        <p:txBody>
          <a:bodyPr/>
          <a:lstStyle/>
          <a:p>
            <a:fld id="{F0BBDD5A-B46B-1B4F-9959-414F0ED75735}" type="slidenum">
              <a:rPr lang="en-US" smtClean="0"/>
              <a:t>12</a:t>
            </a:fld>
            <a:endParaRPr lang="en-US"/>
          </a:p>
        </p:txBody>
      </p:sp>
      <p:sp>
        <p:nvSpPr>
          <p:cNvPr id="47" name="Text Placeholder 46">
            <a:extLst>
              <a:ext uri="{FF2B5EF4-FFF2-40B4-BE49-F238E27FC236}">
                <a16:creationId xmlns:a16="http://schemas.microsoft.com/office/drawing/2014/main" id="{3AAE9280-AE99-92FF-6A4F-D1A5A1008DF2}"/>
              </a:ext>
            </a:extLst>
          </p:cNvPr>
          <p:cNvSpPr>
            <a:spLocks noGrp="1"/>
          </p:cNvSpPr>
          <p:nvPr>
            <p:ph type="body" sz="half" idx="2"/>
          </p:nvPr>
        </p:nvSpPr>
        <p:spPr>
          <a:xfrm>
            <a:off x="389468" y="1376979"/>
            <a:ext cx="3998451" cy="4729071"/>
          </a:xfrm>
        </p:spPr>
        <p:txBody>
          <a:bodyPr vert="horz" lIns="91440" tIns="45720" rIns="91440" bIns="45720" rtlCol="0" anchor="t">
            <a:normAutofit/>
          </a:bodyPr>
          <a:lstStyle/>
          <a:p>
            <a:pPr marL="0" indent="0">
              <a:buFont typeface="Arial" panose="020B0604020202020204" pitchFamily="34" charset="0"/>
              <a:buNone/>
            </a:pPr>
            <a:r>
              <a:rPr lang="en-US" dirty="0">
                <a:latin typeface="Aptos" panose="020B0004020202020204" pitchFamily="34" charset="0"/>
                <a:ea typeface="+mn-lt"/>
                <a:cs typeface="+mn-lt"/>
              </a:rPr>
              <a:t>MDB My Profile screen– </a:t>
            </a:r>
            <a:br>
              <a:rPr lang="en-US" dirty="0">
                <a:latin typeface="Aptos" panose="020B0004020202020204" pitchFamily="34" charset="0"/>
                <a:ea typeface="+mn-lt"/>
                <a:cs typeface="+mn-lt"/>
              </a:rPr>
            </a:br>
            <a:r>
              <a:rPr lang="en-US" dirty="0">
                <a:latin typeface="Aptos" panose="020B0004020202020204" pitchFamily="34" charset="0"/>
                <a:ea typeface="+mn-lt"/>
                <a:cs typeface="+mn-lt"/>
              </a:rPr>
              <a:t>Task: Users were asked how would they update how they receive their dental benefit statement.</a:t>
            </a:r>
          </a:p>
          <a:p>
            <a:pPr marL="342900" indent="-342900">
              <a:buFont typeface="Arial" panose="020B0604020202020204" pitchFamily="34" charset="0"/>
              <a:buAutoNum type="arabicPeriod"/>
            </a:pPr>
            <a:r>
              <a:rPr lang="en-US" sz="1200" dirty="0">
                <a:latin typeface="Aptos" panose="020B0004020202020204" pitchFamily="34" charset="0"/>
                <a:ea typeface="+mn-lt"/>
                <a:cs typeface="+mn-lt"/>
              </a:rPr>
              <a:t>After choosing from the My Profile Menu; Participants landed on the My Profile screen, and  opted into Paperless EOBs</a:t>
            </a:r>
          </a:p>
          <a:p>
            <a:pPr marL="0" indent="0">
              <a:buNone/>
            </a:pPr>
            <a:endParaRPr lang="en-US" dirty="0">
              <a:latin typeface="Aptos" panose="020B0004020202020204" pitchFamily="34" charset="0"/>
              <a:ea typeface="+mn-lt"/>
              <a:cs typeface="+mn-lt"/>
            </a:endParaRPr>
          </a:p>
        </p:txBody>
      </p:sp>
      <p:pic>
        <p:nvPicPr>
          <p:cNvPr id="5" name="Picture 4">
            <a:extLst>
              <a:ext uri="{FF2B5EF4-FFF2-40B4-BE49-F238E27FC236}">
                <a16:creationId xmlns:a16="http://schemas.microsoft.com/office/drawing/2014/main" id="{1540ACB7-0B16-C5AF-745C-F0F8C80B09FB}"/>
              </a:ext>
            </a:extLst>
          </p:cNvPr>
          <p:cNvPicPr>
            <a:picLocks noChangeAspect="1"/>
          </p:cNvPicPr>
          <p:nvPr/>
        </p:nvPicPr>
        <p:blipFill>
          <a:blip r:embed="rId3"/>
          <a:stretch>
            <a:fillRect/>
          </a:stretch>
        </p:blipFill>
        <p:spPr>
          <a:xfrm>
            <a:off x="4808354" y="1128410"/>
            <a:ext cx="7178357" cy="5472953"/>
          </a:xfrm>
          <a:prstGeom prst="rect">
            <a:avLst/>
          </a:prstGeom>
        </p:spPr>
      </p:pic>
      <p:sp>
        <p:nvSpPr>
          <p:cNvPr id="4" name="Title 44">
            <a:extLst>
              <a:ext uri="{FF2B5EF4-FFF2-40B4-BE49-F238E27FC236}">
                <a16:creationId xmlns:a16="http://schemas.microsoft.com/office/drawing/2014/main" id="{78454D73-4D16-5CD9-D2C4-9B79C6534603}"/>
              </a:ext>
            </a:extLst>
          </p:cNvPr>
          <p:cNvSpPr txBox="1">
            <a:spLocks/>
          </p:cNvSpPr>
          <p:nvPr/>
        </p:nvSpPr>
        <p:spPr>
          <a:xfrm>
            <a:off x="5231865" y="256637"/>
            <a:ext cx="5795526" cy="7243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1200" b="1" dirty="0">
                <a:effectLst/>
                <a:latin typeface="Helvetica Neue" panose="02000503000000020004" pitchFamily="2" charset="0"/>
              </a:rPr>
              <a:t>Task Question: </a:t>
            </a:r>
            <a:r>
              <a:rPr lang="en-US" sz="1200" dirty="0">
                <a:effectLst/>
                <a:latin typeface="Helvetica Neue" panose="02000503000000020004" pitchFamily="2" charset="0"/>
              </a:rPr>
              <a:t>For the purposes of this study, assume that you already have purchased dental insurance</a:t>
            </a:r>
            <a:r>
              <a:rPr lang="en-US" sz="1200" dirty="0">
                <a:latin typeface="Helvetica Neue" panose="02000503000000020004" pitchFamily="2" charset="0"/>
              </a:rPr>
              <a:t>, </a:t>
            </a:r>
            <a:r>
              <a:rPr lang="en-US" sz="1200" dirty="0">
                <a:effectLst/>
                <a:latin typeface="Helvetica Neue" panose="02000503000000020004" pitchFamily="2" charset="0"/>
              </a:rPr>
              <a:t>and you need to access your online account so you can update how you receive your dental statements. Please keep this in mind while completing this study.</a:t>
            </a:r>
          </a:p>
        </p:txBody>
      </p:sp>
      <p:sp>
        <p:nvSpPr>
          <p:cNvPr id="6" name="Rectangle 5">
            <a:extLst>
              <a:ext uri="{FF2B5EF4-FFF2-40B4-BE49-F238E27FC236}">
                <a16:creationId xmlns:a16="http://schemas.microsoft.com/office/drawing/2014/main" id="{AE848B6F-7105-F856-E5F2-30072142939A}"/>
              </a:ext>
            </a:extLst>
          </p:cNvPr>
          <p:cNvSpPr/>
          <p:nvPr/>
        </p:nvSpPr>
        <p:spPr>
          <a:xfrm>
            <a:off x="4808354" y="1128410"/>
            <a:ext cx="7178357" cy="572959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9085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9DFB7-36C6-A334-5EB1-A6A016D8CA69}"/>
              </a:ext>
            </a:extLst>
          </p:cNvPr>
          <p:cNvSpPr>
            <a:spLocks noGrp="1"/>
          </p:cNvSpPr>
          <p:nvPr>
            <p:ph type="ctrTitle"/>
          </p:nvPr>
        </p:nvSpPr>
        <p:spPr/>
        <p:txBody>
          <a:bodyPr/>
          <a:lstStyle/>
          <a:p>
            <a:r>
              <a:rPr lang="en-US" dirty="0"/>
              <a:t>Opportunities</a:t>
            </a:r>
          </a:p>
        </p:txBody>
      </p:sp>
      <p:sp>
        <p:nvSpPr>
          <p:cNvPr id="39" name="Subtitle 38">
            <a:extLst>
              <a:ext uri="{FF2B5EF4-FFF2-40B4-BE49-F238E27FC236}">
                <a16:creationId xmlns:a16="http://schemas.microsoft.com/office/drawing/2014/main" id="{0203CCAB-DAF7-2653-01F6-87ECB23FE92E}"/>
              </a:ext>
            </a:extLst>
          </p:cNvPr>
          <p:cNvSpPr>
            <a:spLocks noGrp="1"/>
          </p:cNvSpPr>
          <p:nvPr>
            <p:ph type="subTitle" idx="1"/>
          </p:nvPr>
        </p:nvSpPr>
        <p:spPr>
          <a:xfrm>
            <a:off x="1226372" y="3611182"/>
            <a:ext cx="9048436" cy="1655762"/>
          </a:xfrm>
        </p:spPr>
        <p:txBody>
          <a:bodyPr vert="horz" lIns="91440" tIns="45720" rIns="91440" bIns="45720" rtlCol="0" anchor="t">
            <a:normAutofit/>
          </a:bodyPr>
          <a:lstStyle/>
          <a:p>
            <a:r>
              <a:rPr lang="en-US" dirty="0"/>
              <a:t>Based on User research feedback</a:t>
            </a:r>
          </a:p>
        </p:txBody>
      </p:sp>
    </p:spTree>
    <p:extLst>
      <p:ext uri="{BB962C8B-B14F-4D97-AF65-F5344CB8AC3E}">
        <p14:creationId xmlns:p14="http://schemas.microsoft.com/office/powerpoint/2010/main" val="2884344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829B9-1263-18D9-A650-71A8C36D142B}"/>
            </a:ext>
          </a:extLst>
        </p:cNvPr>
        <p:cNvGrpSpPr/>
        <p:nvPr/>
      </p:nvGrpSpPr>
      <p:grpSpPr>
        <a:xfrm>
          <a:off x="0" y="0"/>
          <a:ext cx="0" cy="0"/>
          <a:chOff x="0" y="0"/>
          <a:chExt cx="0" cy="0"/>
        </a:xfrm>
      </p:grpSpPr>
      <p:sp>
        <p:nvSpPr>
          <p:cNvPr id="45" name="Title 44">
            <a:extLst>
              <a:ext uri="{FF2B5EF4-FFF2-40B4-BE49-F238E27FC236}">
                <a16:creationId xmlns:a16="http://schemas.microsoft.com/office/drawing/2014/main" id="{655CF28C-15BE-F3F6-33F2-FDA1412D9675}"/>
              </a:ext>
            </a:extLst>
          </p:cNvPr>
          <p:cNvSpPr>
            <a:spLocks noGrp="1"/>
          </p:cNvSpPr>
          <p:nvPr>
            <p:ph type="title"/>
          </p:nvPr>
        </p:nvSpPr>
        <p:spPr/>
        <p:txBody>
          <a:bodyPr>
            <a:noAutofit/>
          </a:bodyPr>
          <a:lstStyle/>
          <a:p>
            <a:r>
              <a:rPr lang="en-US" sz="2400" b="1" dirty="0">
                <a:solidFill>
                  <a:schemeClr val="bg1"/>
                </a:solidFill>
                <a:ea typeface="+mj-lt"/>
                <a:cs typeface="+mj-lt"/>
              </a:rPr>
              <a:t>Address User Pain points through messaging for user’s who overlook paperless</a:t>
            </a:r>
            <a:endParaRPr lang="en-US" sz="2400" b="1" dirty="0">
              <a:solidFill>
                <a:schemeClr val="bg1"/>
              </a:solidFill>
            </a:endParaRPr>
          </a:p>
        </p:txBody>
      </p:sp>
      <p:sp>
        <p:nvSpPr>
          <p:cNvPr id="3" name="Slide Number Placeholder 2">
            <a:extLst>
              <a:ext uri="{FF2B5EF4-FFF2-40B4-BE49-F238E27FC236}">
                <a16:creationId xmlns:a16="http://schemas.microsoft.com/office/drawing/2014/main" id="{F85D4B5A-59BA-BDE8-8C9A-3168DC88ABDD}"/>
              </a:ext>
            </a:extLst>
          </p:cNvPr>
          <p:cNvSpPr>
            <a:spLocks noGrp="1"/>
          </p:cNvSpPr>
          <p:nvPr>
            <p:ph type="sldNum" sz="quarter" idx="10"/>
          </p:nvPr>
        </p:nvSpPr>
        <p:spPr/>
        <p:txBody>
          <a:bodyPr/>
          <a:lstStyle/>
          <a:p>
            <a:fld id="{F0BBDD5A-B46B-1B4F-9959-414F0ED75735}" type="slidenum">
              <a:rPr lang="en-US" smtClean="0"/>
              <a:t>14</a:t>
            </a:fld>
            <a:endParaRPr lang="en-US"/>
          </a:p>
        </p:txBody>
      </p:sp>
      <p:sp>
        <p:nvSpPr>
          <p:cNvPr id="5" name="Oval 4">
            <a:extLst>
              <a:ext uri="{FF2B5EF4-FFF2-40B4-BE49-F238E27FC236}">
                <a16:creationId xmlns:a16="http://schemas.microsoft.com/office/drawing/2014/main" id="{09232F44-6E4A-A84C-2F89-CF76AA1522CB}"/>
              </a:ext>
            </a:extLst>
          </p:cNvPr>
          <p:cNvSpPr/>
          <p:nvPr/>
        </p:nvSpPr>
        <p:spPr>
          <a:xfrm>
            <a:off x="5177268" y="233131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7" name="Title 44">
            <a:extLst>
              <a:ext uri="{FF2B5EF4-FFF2-40B4-BE49-F238E27FC236}">
                <a16:creationId xmlns:a16="http://schemas.microsoft.com/office/drawing/2014/main" id="{EC0CFB29-A86B-CEA2-FAA3-24092FDF505F}"/>
              </a:ext>
            </a:extLst>
          </p:cNvPr>
          <p:cNvSpPr txBox="1">
            <a:spLocks/>
          </p:cNvSpPr>
          <p:nvPr/>
        </p:nvSpPr>
        <p:spPr>
          <a:xfrm>
            <a:off x="5178413" y="555811"/>
            <a:ext cx="5460899" cy="931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2400" b="1" dirty="0">
                <a:solidFill>
                  <a:schemeClr val="tx2">
                    <a:lumMod val="90000"/>
                    <a:lumOff val="10000"/>
                  </a:schemeClr>
                </a:solidFill>
                <a:ea typeface="+mj-lt"/>
                <a:cs typeface="+mj-lt"/>
              </a:rPr>
              <a:t>Example 1 - Simple graphic messaging banner with messaging to go paperless.</a:t>
            </a:r>
            <a:br>
              <a:rPr lang="en-US" sz="2800" b="1" dirty="0">
                <a:solidFill>
                  <a:schemeClr val="tx2">
                    <a:lumMod val="90000"/>
                    <a:lumOff val="10000"/>
                  </a:schemeClr>
                </a:solidFill>
                <a:ea typeface="+mj-lt"/>
                <a:cs typeface="+mj-lt"/>
              </a:rPr>
            </a:br>
            <a:endParaRPr lang="en-US" sz="2800" b="1" dirty="0">
              <a:solidFill>
                <a:schemeClr val="tx2">
                  <a:lumMod val="90000"/>
                  <a:lumOff val="10000"/>
                </a:schemeClr>
              </a:solidFill>
            </a:endParaRPr>
          </a:p>
        </p:txBody>
      </p:sp>
      <p:sp>
        <p:nvSpPr>
          <p:cNvPr id="11" name="Rectangle 10">
            <a:extLst>
              <a:ext uri="{FF2B5EF4-FFF2-40B4-BE49-F238E27FC236}">
                <a16:creationId xmlns:a16="http://schemas.microsoft.com/office/drawing/2014/main" id="{66D3EBD0-036D-95F2-3E4C-1B816BAAB757}"/>
              </a:ext>
            </a:extLst>
          </p:cNvPr>
          <p:cNvSpPr/>
          <p:nvPr/>
        </p:nvSpPr>
        <p:spPr>
          <a:xfrm>
            <a:off x="5066404" y="2191802"/>
            <a:ext cx="6142617" cy="2165046"/>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AB741A9-E581-788D-5B1C-3D02A5FF36DF}"/>
              </a:ext>
            </a:extLst>
          </p:cNvPr>
          <p:cNvPicPr>
            <a:picLocks noChangeAspect="1"/>
          </p:cNvPicPr>
          <p:nvPr/>
        </p:nvPicPr>
        <p:blipFill rotWithShape="1">
          <a:blip r:embed="rId3"/>
          <a:srcRect t="5958" b="10753"/>
          <a:stretch/>
        </p:blipFill>
        <p:spPr>
          <a:xfrm>
            <a:off x="6096000" y="2299207"/>
            <a:ext cx="4083424" cy="1950235"/>
          </a:xfrm>
          <a:prstGeom prst="rect">
            <a:avLst/>
          </a:prstGeom>
        </p:spPr>
      </p:pic>
      <p:sp>
        <p:nvSpPr>
          <p:cNvPr id="4" name="Oval 3">
            <a:extLst>
              <a:ext uri="{FF2B5EF4-FFF2-40B4-BE49-F238E27FC236}">
                <a16:creationId xmlns:a16="http://schemas.microsoft.com/office/drawing/2014/main" id="{27B233CA-46EE-578B-13EE-79B99A777351}"/>
              </a:ext>
            </a:extLst>
          </p:cNvPr>
          <p:cNvSpPr/>
          <p:nvPr/>
        </p:nvSpPr>
        <p:spPr>
          <a:xfrm>
            <a:off x="6404337" y="3756291"/>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2</a:t>
            </a:r>
          </a:p>
        </p:txBody>
      </p:sp>
      <p:sp>
        <p:nvSpPr>
          <p:cNvPr id="6" name="Oval 5">
            <a:extLst>
              <a:ext uri="{FF2B5EF4-FFF2-40B4-BE49-F238E27FC236}">
                <a16:creationId xmlns:a16="http://schemas.microsoft.com/office/drawing/2014/main" id="{21F4351B-485E-E574-3673-3675EA85AF16}"/>
              </a:ext>
            </a:extLst>
          </p:cNvPr>
          <p:cNvSpPr/>
          <p:nvPr/>
        </p:nvSpPr>
        <p:spPr>
          <a:xfrm>
            <a:off x="9501692" y="3391166"/>
            <a:ext cx="420370" cy="365125"/>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3</a:t>
            </a:r>
          </a:p>
        </p:txBody>
      </p:sp>
      <p:sp>
        <p:nvSpPr>
          <p:cNvPr id="25" name="Text Placeholder 46">
            <a:extLst>
              <a:ext uri="{FF2B5EF4-FFF2-40B4-BE49-F238E27FC236}">
                <a16:creationId xmlns:a16="http://schemas.microsoft.com/office/drawing/2014/main" id="{E543EB3C-D594-102E-2AB9-7D6B0C2D9432}"/>
              </a:ext>
            </a:extLst>
          </p:cNvPr>
          <p:cNvSpPr txBox="1">
            <a:spLocks/>
          </p:cNvSpPr>
          <p:nvPr/>
        </p:nvSpPr>
        <p:spPr>
          <a:xfrm>
            <a:off x="385074" y="3317243"/>
            <a:ext cx="4165599" cy="2267442"/>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4"/>
              </a:buClr>
              <a:buFont typeface="Arial" panose="020B0604020202020204" pitchFamily="34" charset="0"/>
              <a:buChar char="•"/>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Graphic banners and adds that make Paperless a key feature with messaging about why users should go paperless.</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Provides a link to enroll in Paperless EOBs</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Provides a link to What Paperless EOBs are</a:t>
            </a:r>
          </a:p>
          <a:p>
            <a:pPr marL="0" indent="0">
              <a:buClr>
                <a:srgbClr val="F6E757"/>
              </a:buClr>
              <a:buNone/>
            </a:pPr>
            <a:br>
              <a:rPr lang="en-US" dirty="0">
                <a:latin typeface="Aptos" panose="020B0004020202020204" pitchFamily="34" charset="0"/>
                <a:ea typeface="+mn-lt"/>
                <a:cs typeface="+mn-lt"/>
              </a:rPr>
            </a:br>
            <a:endParaRPr lang="en-US" dirty="0">
              <a:latin typeface="Aptos" panose="020B0004020202020204" pitchFamily="34" charset="0"/>
              <a:ea typeface="+mn-lt"/>
              <a:cs typeface="+mn-lt"/>
            </a:endParaRPr>
          </a:p>
          <a:p>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endParaRPr lang="en-US" dirty="0">
              <a:latin typeface="Aptos" panose="020B0004020202020204" pitchFamily="34" charset="0"/>
            </a:endParaRPr>
          </a:p>
        </p:txBody>
      </p:sp>
      <p:sp>
        <p:nvSpPr>
          <p:cNvPr id="26" name="TextBox 25">
            <a:extLst>
              <a:ext uri="{FF2B5EF4-FFF2-40B4-BE49-F238E27FC236}">
                <a16:creationId xmlns:a16="http://schemas.microsoft.com/office/drawing/2014/main" id="{06C55B76-1E22-B244-9EA1-9E8EFCDDF610}"/>
              </a:ext>
            </a:extLst>
          </p:cNvPr>
          <p:cNvSpPr txBox="1"/>
          <p:nvPr/>
        </p:nvSpPr>
        <p:spPr>
          <a:xfrm>
            <a:off x="389468" y="2073995"/>
            <a:ext cx="3967379" cy="1200329"/>
          </a:xfrm>
          <a:prstGeom prst="rect">
            <a:avLst/>
          </a:prstGeom>
          <a:noFill/>
        </p:spPr>
        <p:txBody>
          <a:bodyPr wrap="square">
            <a:spAutoFit/>
          </a:bodyPr>
          <a:lstStyle/>
          <a:p>
            <a:r>
              <a:rPr lang="en-US" sz="1800" b="1" dirty="0">
                <a:solidFill>
                  <a:schemeClr val="bg1"/>
                </a:solidFill>
                <a:ea typeface="+mj-lt"/>
                <a:cs typeface="+mj-lt"/>
              </a:rPr>
              <a:t>Add Banners and ads throughout the user's journey as reminders to go Paperless.</a:t>
            </a:r>
            <a:br>
              <a:rPr lang="en-US" sz="1800" b="1" dirty="0">
                <a:solidFill>
                  <a:schemeClr val="bg1"/>
                </a:solidFill>
                <a:ea typeface="+mj-lt"/>
                <a:cs typeface="+mj-lt"/>
              </a:rPr>
            </a:br>
            <a:endParaRPr lang="en-US" dirty="0"/>
          </a:p>
        </p:txBody>
      </p:sp>
      <p:sp>
        <p:nvSpPr>
          <p:cNvPr id="27" name="Rounded Rectangle 26">
            <a:extLst>
              <a:ext uri="{FF2B5EF4-FFF2-40B4-BE49-F238E27FC236}">
                <a16:creationId xmlns:a16="http://schemas.microsoft.com/office/drawing/2014/main" id="{0DD01355-6E30-C9C9-5AA0-BDCDC67A5E5C}"/>
              </a:ext>
            </a:extLst>
          </p:cNvPr>
          <p:cNvSpPr/>
          <p:nvPr/>
        </p:nvSpPr>
        <p:spPr>
          <a:xfrm>
            <a:off x="5066404" y="4701542"/>
            <a:ext cx="6608445" cy="1612213"/>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89AA532-6B25-2A61-C77E-051A17AD6A84}"/>
              </a:ext>
            </a:extLst>
          </p:cNvPr>
          <p:cNvSpPr txBox="1"/>
          <p:nvPr/>
        </p:nvSpPr>
        <p:spPr>
          <a:xfrm>
            <a:off x="5293911" y="5092150"/>
            <a:ext cx="6153430" cy="830997"/>
          </a:xfrm>
          <a:prstGeom prst="rect">
            <a:avLst/>
          </a:prstGeom>
          <a:noFill/>
        </p:spPr>
        <p:txBody>
          <a:bodyPr wrap="square">
            <a:spAutoFit/>
          </a:bodyPr>
          <a:lstStyle/>
          <a:p>
            <a:r>
              <a:rPr lang="en-US" sz="1600" b="1" dirty="0">
                <a:solidFill>
                  <a:schemeClr val="bg1"/>
                </a:solidFill>
                <a:ea typeface="+mj-lt"/>
                <a:cs typeface="+mj-lt"/>
              </a:rPr>
              <a:t>Create a brand with messaging that can be voiced to the user throughout the user's journey, building Paperless EOBs into a persistent feature. Market Paperless EOBs to users.</a:t>
            </a:r>
            <a:endParaRPr lang="en-US" sz="1600" dirty="0">
              <a:solidFill>
                <a:schemeClr val="bg1"/>
              </a:solidFill>
            </a:endParaRPr>
          </a:p>
        </p:txBody>
      </p:sp>
    </p:spTree>
    <p:extLst>
      <p:ext uri="{BB962C8B-B14F-4D97-AF65-F5344CB8AC3E}">
        <p14:creationId xmlns:p14="http://schemas.microsoft.com/office/powerpoint/2010/main" val="1682987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3981C-19BD-0465-A2DB-99846FD12D3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6E255CE-753F-7ADF-7B21-45BE57B9453B}"/>
              </a:ext>
            </a:extLst>
          </p:cNvPr>
          <p:cNvPicPr>
            <a:picLocks noChangeAspect="1"/>
          </p:cNvPicPr>
          <p:nvPr/>
        </p:nvPicPr>
        <p:blipFill rotWithShape="1">
          <a:blip r:embed="rId3"/>
          <a:srcRect l="15315" r="18563"/>
          <a:stretch/>
        </p:blipFill>
        <p:spPr>
          <a:xfrm>
            <a:off x="4925178" y="1829605"/>
            <a:ext cx="6966857" cy="2271210"/>
          </a:xfrm>
          <a:prstGeom prst="rect">
            <a:avLst/>
          </a:prstGeom>
        </p:spPr>
      </p:pic>
      <p:sp>
        <p:nvSpPr>
          <p:cNvPr id="45" name="Title 44">
            <a:extLst>
              <a:ext uri="{FF2B5EF4-FFF2-40B4-BE49-F238E27FC236}">
                <a16:creationId xmlns:a16="http://schemas.microsoft.com/office/drawing/2014/main" id="{61E5D362-CAF6-2D92-1062-4100F19CEE5C}"/>
              </a:ext>
            </a:extLst>
          </p:cNvPr>
          <p:cNvSpPr>
            <a:spLocks noGrp="1"/>
          </p:cNvSpPr>
          <p:nvPr>
            <p:ph type="title"/>
          </p:nvPr>
        </p:nvSpPr>
        <p:spPr/>
        <p:txBody>
          <a:bodyPr>
            <a:noAutofit/>
          </a:bodyPr>
          <a:lstStyle/>
          <a:p>
            <a:r>
              <a:rPr lang="en-US" sz="2400" b="1" dirty="0">
                <a:solidFill>
                  <a:schemeClr val="bg1"/>
                </a:solidFill>
                <a:ea typeface="+mj-lt"/>
                <a:cs typeface="+mj-lt"/>
              </a:rPr>
              <a:t>Address User Pain points through messaging for user’s who overlook paperless</a:t>
            </a:r>
            <a:endParaRPr lang="en-US" sz="2400" b="1" dirty="0">
              <a:solidFill>
                <a:schemeClr val="bg1"/>
              </a:solidFill>
            </a:endParaRPr>
          </a:p>
        </p:txBody>
      </p:sp>
      <p:sp>
        <p:nvSpPr>
          <p:cNvPr id="3" name="Slide Number Placeholder 2">
            <a:extLst>
              <a:ext uri="{FF2B5EF4-FFF2-40B4-BE49-F238E27FC236}">
                <a16:creationId xmlns:a16="http://schemas.microsoft.com/office/drawing/2014/main" id="{796B3DC1-B122-6738-68BD-F13990D53950}"/>
              </a:ext>
            </a:extLst>
          </p:cNvPr>
          <p:cNvSpPr>
            <a:spLocks noGrp="1"/>
          </p:cNvSpPr>
          <p:nvPr>
            <p:ph type="sldNum" sz="quarter" idx="10"/>
          </p:nvPr>
        </p:nvSpPr>
        <p:spPr/>
        <p:txBody>
          <a:bodyPr/>
          <a:lstStyle/>
          <a:p>
            <a:fld id="{F0BBDD5A-B46B-1B4F-9959-414F0ED75735}" type="slidenum">
              <a:rPr lang="en-US" smtClean="0"/>
              <a:t>15</a:t>
            </a:fld>
            <a:endParaRPr lang="en-US"/>
          </a:p>
        </p:txBody>
      </p:sp>
      <p:sp>
        <p:nvSpPr>
          <p:cNvPr id="4" name="Oval 3">
            <a:extLst>
              <a:ext uri="{FF2B5EF4-FFF2-40B4-BE49-F238E27FC236}">
                <a16:creationId xmlns:a16="http://schemas.microsoft.com/office/drawing/2014/main" id="{75DF8286-A202-0DFF-6F97-C7DC9273428F}"/>
              </a:ext>
            </a:extLst>
          </p:cNvPr>
          <p:cNvSpPr/>
          <p:nvPr/>
        </p:nvSpPr>
        <p:spPr>
          <a:xfrm>
            <a:off x="6964303" y="3048337"/>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2</a:t>
            </a:r>
          </a:p>
        </p:txBody>
      </p:sp>
      <p:sp>
        <p:nvSpPr>
          <p:cNvPr id="5" name="Oval 4">
            <a:extLst>
              <a:ext uri="{FF2B5EF4-FFF2-40B4-BE49-F238E27FC236}">
                <a16:creationId xmlns:a16="http://schemas.microsoft.com/office/drawing/2014/main" id="{833587E6-EAE4-BE2B-CCA8-CC64AEE23063}"/>
              </a:ext>
            </a:extLst>
          </p:cNvPr>
          <p:cNvSpPr/>
          <p:nvPr/>
        </p:nvSpPr>
        <p:spPr>
          <a:xfrm>
            <a:off x="5123399" y="1984894"/>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6" name="Oval 5">
            <a:extLst>
              <a:ext uri="{FF2B5EF4-FFF2-40B4-BE49-F238E27FC236}">
                <a16:creationId xmlns:a16="http://schemas.microsoft.com/office/drawing/2014/main" id="{9E360A39-8F19-8093-785C-F94577F4445B}"/>
              </a:ext>
            </a:extLst>
          </p:cNvPr>
          <p:cNvSpPr/>
          <p:nvPr/>
        </p:nvSpPr>
        <p:spPr>
          <a:xfrm>
            <a:off x="10084035" y="3600909"/>
            <a:ext cx="420370" cy="365125"/>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3</a:t>
            </a:r>
          </a:p>
        </p:txBody>
      </p:sp>
      <p:sp>
        <p:nvSpPr>
          <p:cNvPr id="7" name="Title 44">
            <a:extLst>
              <a:ext uri="{FF2B5EF4-FFF2-40B4-BE49-F238E27FC236}">
                <a16:creationId xmlns:a16="http://schemas.microsoft.com/office/drawing/2014/main" id="{8CA2398E-2718-5BEA-6EBC-3AD425B0FE31}"/>
              </a:ext>
            </a:extLst>
          </p:cNvPr>
          <p:cNvSpPr txBox="1">
            <a:spLocks/>
          </p:cNvSpPr>
          <p:nvPr/>
        </p:nvSpPr>
        <p:spPr>
          <a:xfrm>
            <a:off x="5178413" y="555811"/>
            <a:ext cx="5460899" cy="931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2400" b="1" dirty="0">
                <a:solidFill>
                  <a:schemeClr val="tx2">
                    <a:lumMod val="90000"/>
                    <a:lumOff val="10000"/>
                  </a:schemeClr>
                </a:solidFill>
                <a:ea typeface="+mj-lt"/>
                <a:cs typeface="+mj-lt"/>
              </a:rPr>
              <a:t>Example 2 -  Bold graphic with messaging banner with messaging to go paperless.</a:t>
            </a:r>
            <a:br>
              <a:rPr lang="en-US" sz="2800" b="1" dirty="0">
                <a:solidFill>
                  <a:schemeClr val="tx2">
                    <a:lumMod val="90000"/>
                    <a:lumOff val="10000"/>
                  </a:schemeClr>
                </a:solidFill>
                <a:ea typeface="+mj-lt"/>
                <a:cs typeface="+mj-lt"/>
              </a:rPr>
            </a:br>
            <a:endParaRPr lang="en-US" sz="2800" b="1" dirty="0">
              <a:solidFill>
                <a:schemeClr val="tx2">
                  <a:lumMod val="90000"/>
                  <a:lumOff val="10000"/>
                </a:schemeClr>
              </a:solidFill>
            </a:endParaRPr>
          </a:p>
        </p:txBody>
      </p:sp>
      <p:pic>
        <p:nvPicPr>
          <p:cNvPr id="8" name="Picture 7">
            <a:extLst>
              <a:ext uri="{FF2B5EF4-FFF2-40B4-BE49-F238E27FC236}">
                <a16:creationId xmlns:a16="http://schemas.microsoft.com/office/drawing/2014/main" id="{D08A6F27-D5E0-688E-0199-DE5C7E73EDFE}"/>
              </a:ext>
            </a:extLst>
          </p:cNvPr>
          <p:cNvPicPr>
            <a:picLocks noChangeAspect="1"/>
          </p:cNvPicPr>
          <p:nvPr/>
        </p:nvPicPr>
        <p:blipFill>
          <a:blip r:embed="rId4"/>
          <a:stretch>
            <a:fillRect/>
          </a:stretch>
        </p:blipFill>
        <p:spPr>
          <a:xfrm>
            <a:off x="6489935" y="4628484"/>
            <a:ext cx="3594100" cy="1492250"/>
          </a:xfrm>
          <a:prstGeom prst="rect">
            <a:avLst/>
          </a:prstGeom>
        </p:spPr>
      </p:pic>
      <p:sp>
        <p:nvSpPr>
          <p:cNvPr id="11" name="TextBox 10">
            <a:extLst>
              <a:ext uri="{FF2B5EF4-FFF2-40B4-BE49-F238E27FC236}">
                <a16:creationId xmlns:a16="http://schemas.microsoft.com/office/drawing/2014/main" id="{D693226D-545B-AE5E-F716-A012AD47F928}"/>
              </a:ext>
            </a:extLst>
          </p:cNvPr>
          <p:cNvSpPr txBox="1"/>
          <p:nvPr/>
        </p:nvSpPr>
        <p:spPr>
          <a:xfrm>
            <a:off x="389468" y="2073995"/>
            <a:ext cx="3967379" cy="1200329"/>
          </a:xfrm>
          <a:prstGeom prst="rect">
            <a:avLst/>
          </a:prstGeom>
          <a:noFill/>
        </p:spPr>
        <p:txBody>
          <a:bodyPr wrap="square">
            <a:spAutoFit/>
          </a:bodyPr>
          <a:lstStyle/>
          <a:p>
            <a:r>
              <a:rPr lang="en-US" sz="1800" b="1" dirty="0">
                <a:solidFill>
                  <a:schemeClr val="bg1"/>
                </a:solidFill>
                <a:ea typeface="+mj-lt"/>
                <a:cs typeface="+mj-lt"/>
              </a:rPr>
              <a:t>Add Banners and ads throughout the user's journey as reminders to go Paperless.</a:t>
            </a:r>
            <a:br>
              <a:rPr lang="en-US" sz="1800" b="1" dirty="0">
                <a:solidFill>
                  <a:schemeClr val="bg1"/>
                </a:solidFill>
                <a:ea typeface="+mj-lt"/>
                <a:cs typeface="+mj-lt"/>
              </a:rPr>
            </a:br>
            <a:endParaRPr lang="en-US" dirty="0"/>
          </a:p>
        </p:txBody>
      </p:sp>
      <p:sp>
        <p:nvSpPr>
          <p:cNvPr id="15" name="Text Placeholder 46">
            <a:extLst>
              <a:ext uri="{FF2B5EF4-FFF2-40B4-BE49-F238E27FC236}">
                <a16:creationId xmlns:a16="http://schemas.microsoft.com/office/drawing/2014/main" id="{BD8C0415-47A9-AF2D-1C00-6E495ADC5C40}"/>
              </a:ext>
            </a:extLst>
          </p:cNvPr>
          <p:cNvSpPr txBox="1">
            <a:spLocks/>
          </p:cNvSpPr>
          <p:nvPr/>
        </p:nvSpPr>
        <p:spPr>
          <a:xfrm>
            <a:off x="385074" y="3317243"/>
            <a:ext cx="4165599" cy="2267442"/>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4"/>
              </a:buClr>
              <a:buFont typeface="Arial" panose="020B0604020202020204" pitchFamily="34" charset="0"/>
              <a:buChar char="•"/>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Graphic banners and adds that make Paperless a key feature with messaging about why users should go paperless.</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Provides a link to enroll in Paperless EOBs</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Provides a link to What Paperless EOBs are</a:t>
            </a:r>
          </a:p>
          <a:p>
            <a:pPr marL="0" indent="0">
              <a:buClr>
                <a:srgbClr val="F6E757"/>
              </a:buClr>
              <a:buNone/>
            </a:pPr>
            <a:br>
              <a:rPr lang="en-US" dirty="0">
                <a:latin typeface="Aptos" panose="020B0004020202020204" pitchFamily="34" charset="0"/>
                <a:ea typeface="+mn-lt"/>
                <a:cs typeface="+mn-lt"/>
              </a:rPr>
            </a:br>
            <a:endParaRPr lang="en-US" dirty="0">
              <a:latin typeface="Aptos" panose="020B0004020202020204" pitchFamily="34" charset="0"/>
              <a:ea typeface="+mn-lt"/>
              <a:cs typeface="+mn-lt"/>
            </a:endParaRPr>
          </a:p>
          <a:p>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endParaRPr lang="en-US" dirty="0">
              <a:latin typeface="Aptos" panose="020B0004020202020204" pitchFamily="34" charset="0"/>
            </a:endParaRPr>
          </a:p>
        </p:txBody>
      </p:sp>
    </p:spTree>
    <p:extLst>
      <p:ext uri="{BB962C8B-B14F-4D97-AF65-F5344CB8AC3E}">
        <p14:creationId xmlns:p14="http://schemas.microsoft.com/office/powerpoint/2010/main" val="576859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CA904-809D-5F15-7B6D-707700CE2D07}"/>
            </a:ext>
          </a:extLst>
        </p:cNvPr>
        <p:cNvGrpSpPr/>
        <p:nvPr/>
      </p:nvGrpSpPr>
      <p:grpSpPr>
        <a:xfrm>
          <a:off x="0" y="0"/>
          <a:ext cx="0" cy="0"/>
          <a:chOff x="0" y="0"/>
          <a:chExt cx="0" cy="0"/>
        </a:xfrm>
      </p:grpSpPr>
      <p:sp>
        <p:nvSpPr>
          <p:cNvPr id="45" name="Title 44">
            <a:extLst>
              <a:ext uri="{FF2B5EF4-FFF2-40B4-BE49-F238E27FC236}">
                <a16:creationId xmlns:a16="http://schemas.microsoft.com/office/drawing/2014/main" id="{ADE91A8A-A3C5-6DD3-4E77-E68DD7344E70}"/>
              </a:ext>
            </a:extLst>
          </p:cNvPr>
          <p:cNvSpPr>
            <a:spLocks noGrp="1"/>
          </p:cNvSpPr>
          <p:nvPr>
            <p:ph type="title"/>
          </p:nvPr>
        </p:nvSpPr>
        <p:spPr/>
        <p:txBody>
          <a:bodyPr>
            <a:normAutofit/>
          </a:bodyPr>
          <a:lstStyle/>
          <a:p>
            <a:r>
              <a:rPr lang="en-US" sz="2800" b="1" dirty="0">
                <a:solidFill>
                  <a:schemeClr val="bg1"/>
                </a:solidFill>
                <a:ea typeface="+mj-lt"/>
                <a:cs typeface="+mj-lt"/>
              </a:rPr>
              <a:t>Registration Enhancements</a:t>
            </a:r>
            <a:endParaRPr lang="en-US" sz="2800" b="1" dirty="0">
              <a:solidFill>
                <a:schemeClr val="bg1"/>
              </a:solidFill>
            </a:endParaRPr>
          </a:p>
        </p:txBody>
      </p:sp>
      <p:sp>
        <p:nvSpPr>
          <p:cNvPr id="3" name="Slide Number Placeholder 2">
            <a:extLst>
              <a:ext uri="{FF2B5EF4-FFF2-40B4-BE49-F238E27FC236}">
                <a16:creationId xmlns:a16="http://schemas.microsoft.com/office/drawing/2014/main" id="{DFBF9335-2F02-2844-1F90-E624A7BF171D}"/>
              </a:ext>
            </a:extLst>
          </p:cNvPr>
          <p:cNvSpPr>
            <a:spLocks noGrp="1"/>
          </p:cNvSpPr>
          <p:nvPr>
            <p:ph type="sldNum" sz="quarter" idx="10"/>
          </p:nvPr>
        </p:nvSpPr>
        <p:spPr/>
        <p:txBody>
          <a:bodyPr/>
          <a:lstStyle/>
          <a:p>
            <a:fld id="{F0BBDD5A-B46B-1B4F-9959-414F0ED75735}" type="slidenum">
              <a:rPr lang="en-US" smtClean="0"/>
              <a:t>16</a:t>
            </a:fld>
            <a:endParaRPr lang="en-US"/>
          </a:p>
        </p:txBody>
      </p:sp>
      <p:sp>
        <p:nvSpPr>
          <p:cNvPr id="12" name="Text Placeholder 46">
            <a:extLst>
              <a:ext uri="{FF2B5EF4-FFF2-40B4-BE49-F238E27FC236}">
                <a16:creationId xmlns:a16="http://schemas.microsoft.com/office/drawing/2014/main" id="{DD7E64A2-B7AE-D88C-CF91-E992D8F18837}"/>
              </a:ext>
            </a:extLst>
          </p:cNvPr>
          <p:cNvSpPr txBox="1">
            <a:spLocks/>
          </p:cNvSpPr>
          <p:nvPr/>
        </p:nvSpPr>
        <p:spPr>
          <a:xfrm>
            <a:off x="389468" y="1516828"/>
            <a:ext cx="4165599" cy="3173506"/>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4"/>
              </a:buClr>
              <a:buFont typeface="Arial" panose="020B0604020202020204" pitchFamily="34" charset="0"/>
              <a:buChar char="•"/>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indent="0">
              <a:buNone/>
            </a:pPr>
            <a:r>
              <a:rPr lang="en-US" dirty="0">
                <a:latin typeface="Aptos" panose="020B0004020202020204" pitchFamily="34" charset="0"/>
                <a:ea typeface="+mn-lt"/>
                <a:cs typeface="+mn-lt"/>
              </a:rPr>
              <a:t>Consider updating the Registration screen – simplify it.</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creating a graphic “Spotlight “ for Paperless EOB’s, simplifying the choices to Yes or No, with the pre-selected radio button set to Yes.</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Pre-select the option to send paperless statements.</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Add a tooltip link so the user can easily access and learn what EOBs are.</a:t>
            </a:r>
          </a:p>
          <a:p>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endParaRPr lang="en-US" dirty="0">
              <a:latin typeface="Aptos" panose="020B0004020202020204" pitchFamily="34" charset="0"/>
            </a:endParaRPr>
          </a:p>
        </p:txBody>
      </p:sp>
      <p:sp>
        <p:nvSpPr>
          <p:cNvPr id="7" name="Rounded Rectangle 6">
            <a:extLst>
              <a:ext uri="{FF2B5EF4-FFF2-40B4-BE49-F238E27FC236}">
                <a16:creationId xmlns:a16="http://schemas.microsoft.com/office/drawing/2014/main" id="{14B63F76-F650-02FC-41BC-2FFF04F0AB11}"/>
              </a:ext>
            </a:extLst>
          </p:cNvPr>
          <p:cNvSpPr/>
          <p:nvPr/>
        </p:nvSpPr>
        <p:spPr>
          <a:xfrm>
            <a:off x="389467" y="4551835"/>
            <a:ext cx="4165599" cy="1183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2AF7BE3-76AF-6F85-B6CF-AF5366BAFBD9}"/>
              </a:ext>
            </a:extLst>
          </p:cNvPr>
          <p:cNvSpPr txBox="1"/>
          <p:nvPr/>
        </p:nvSpPr>
        <p:spPr>
          <a:xfrm>
            <a:off x="519753" y="4698468"/>
            <a:ext cx="3905026" cy="830997"/>
          </a:xfrm>
          <a:prstGeom prst="rect">
            <a:avLst/>
          </a:prstGeom>
          <a:noFill/>
        </p:spPr>
        <p:txBody>
          <a:bodyPr wrap="square">
            <a:spAutoFit/>
          </a:bodyPr>
          <a:lstStyle/>
          <a:p>
            <a:pPr marL="0" indent="0">
              <a:buNone/>
            </a:pPr>
            <a:r>
              <a:rPr lang="en-US" sz="1600" b="1" dirty="0">
                <a:solidFill>
                  <a:schemeClr val="tx2">
                    <a:lumMod val="90000"/>
                    <a:lumOff val="10000"/>
                  </a:schemeClr>
                </a:solidFill>
                <a:latin typeface="Aptos" panose="020B0004020202020204" pitchFamily="34" charset="0"/>
                <a:ea typeface="+mn-lt"/>
                <a:cs typeface="+mn-lt"/>
              </a:rPr>
              <a:t>88% of Participants responded that they would prefer to have “Yes” pre-selected on the Registration screen.</a:t>
            </a:r>
          </a:p>
        </p:txBody>
      </p:sp>
      <p:pic>
        <p:nvPicPr>
          <p:cNvPr id="15" name="Picture 14">
            <a:extLst>
              <a:ext uri="{FF2B5EF4-FFF2-40B4-BE49-F238E27FC236}">
                <a16:creationId xmlns:a16="http://schemas.microsoft.com/office/drawing/2014/main" id="{DF6040E3-6418-91A0-D9A5-7871F117E12F}"/>
              </a:ext>
            </a:extLst>
          </p:cNvPr>
          <p:cNvPicPr>
            <a:picLocks noChangeAspect="1"/>
          </p:cNvPicPr>
          <p:nvPr/>
        </p:nvPicPr>
        <p:blipFill>
          <a:blip r:embed="rId4"/>
          <a:stretch>
            <a:fillRect/>
          </a:stretch>
        </p:blipFill>
        <p:spPr>
          <a:xfrm>
            <a:off x="5841972" y="2137759"/>
            <a:ext cx="4140228" cy="2238737"/>
          </a:xfrm>
          <a:prstGeom prst="rect">
            <a:avLst/>
          </a:prstGeom>
        </p:spPr>
      </p:pic>
      <p:sp>
        <p:nvSpPr>
          <p:cNvPr id="6" name="Oval 5">
            <a:extLst>
              <a:ext uri="{FF2B5EF4-FFF2-40B4-BE49-F238E27FC236}">
                <a16:creationId xmlns:a16="http://schemas.microsoft.com/office/drawing/2014/main" id="{C2F4140E-0813-DB9B-39B7-ECFB62623C98}"/>
              </a:ext>
            </a:extLst>
          </p:cNvPr>
          <p:cNvSpPr/>
          <p:nvPr/>
        </p:nvSpPr>
        <p:spPr>
          <a:xfrm>
            <a:off x="5675630" y="2836757"/>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2</a:t>
            </a:r>
          </a:p>
        </p:txBody>
      </p:sp>
      <p:sp>
        <p:nvSpPr>
          <p:cNvPr id="4" name="Oval 3">
            <a:extLst>
              <a:ext uri="{FF2B5EF4-FFF2-40B4-BE49-F238E27FC236}">
                <a16:creationId xmlns:a16="http://schemas.microsoft.com/office/drawing/2014/main" id="{60977CF3-5EEF-880E-2444-8B765197766F}"/>
              </a:ext>
            </a:extLst>
          </p:cNvPr>
          <p:cNvSpPr/>
          <p:nvPr/>
        </p:nvSpPr>
        <p:spPr>
          <a:xfrm>
            <a:off x="5631787" y="1927574"/>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8" name="Oval 7">
            <a:extLst>
              <a:ext uri="{FF2B5EF4-FFF2-40B4-BE49-F238E27FC236}">
                <a16:creationId xmlns:a16="http://schemas.microsoft.com/office/drawing/2014/main" id="{668A350E-7273-875A-507F-8267FD9D8298}"/>
              </a:ext>
            </a:extLst>
          </p:cNvPr>
          <p:cNvSpPr/>
          <p:nvPr/>
        </p:nvSpPr>
        <p:spPr>
          <a:xfrm>
            <a:off x="5675630" y="3634249"/>
            <a:ext cx="420370" cy="365125"/>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3</a:t>
            </a:r>
          </a:p>
        </p:txBody>
      </p:sp>
    </p:spTree>
    <p:extLst>
      <p:ext uri="{BB962C8B-B14F-4D97-AF65-F5344CB8AC3E}">
        <p14:creationId xmlns:p14="http://schemas.microsoft.com/office/powerpoint/2010/main" val="4095717534"/>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CDC88-0CF7-2B5D-030F-DDA30A6018EF}"/>
            </a:ext>
          </a:extLst>
        </p:cNvPr>
        <p:cNvGrpSpPr/>
        <p:nvPr/>
      </p:nvGrpSpPr>
      <p:grpSpPr>
        <a:xfrm>
          <a:off x="0" y="0"/>
          <a:ext cx="0" cy="0"/>
          <a:chOff x="0" y="0"/>
          <a:chExt cx="0" cy="0"/>
        </a:xfrm>
      </p:grpSpPr>
      <p:sp>
        <p:nvSpPr>
          <p:cNvPr id="45" name="Title 44">
            <a:extLst>
              <a:ext uri="{FF2B5EF4-FFF2-40B4-BE49-F238E27FC236}">
                <a16:creationId xmlns:a16="http://schemas.microsoft.com/office/drawing/2014/main" id="{2C4B85E8-A61D-6650-2167-AC614EF048BF}"/>
              </a:ext>
            </a:extLst>
          </p:cNvPr>
          <p:cNvSpPr>
            <a:spLocks noGrp="1"/>
          </p:cNvSpPr>
          <p:nvPr>
            <p:ph type="title"/>
          </p:nvPr>
        </p:nvSpPr>
        <p:spPr/>
        <p:txBody>
          <a:bodyPr>
            <a:normAutofit/>
          </a:bodyPr>
          <a:lstStyle/>
          <a:p>
            <a:r>
              <a:rPr lang="en-US" sz="2800" b="1" dirty="0">
                <a:solidFill>
                  <a:schemeClr val="bg1"/>
                </a:solidFill>
                <a:ea typeface="+mj-lt"/>
                <a:cs typeface="+mj-lt"/>
              </a:rPr>
              <a:t>Notification</a:t>
            </a:r>
            <a:br>
              <a:rPr lang="en-US" sz="2800" b="1" dirty="0">
                <a:solidFill>
                  <a:schemeClr val="bg1"/>
                </a:solidFill>
                <a:ea typeface="+mj-lt"/>
                <a:cs typeface="+mj-lt"/>
              </a:rPr>
            </a:br>
            <a:r>
              <a:rPr lang="en-US" sz="2800" b="1" dirty="0">
                <a:solidFill>
                  <a:schemeClr val="bg1"/>
                </a:solidFill>
                <a:ea typeface="+mj-lt"/>
                <a:cs typeface="+mj-lt"/>
              </a:rPr>
              <a:t>Enhancement</a:t>
            </a:r>
            <a:endParaRPr lang="en-US" sz="2800" b="1" dirty="0">
              <a:solidFill>
                <a:schemeClr val="bg1"/>
              </a:solidFill>
            </a:endParaRPr>
          </a:p>
        </p:txBody>
      </p:sp>
      <p:sp>
        <p:nvSpPr>
          <p:cNvPr id="3" name="Slide Number Placeholder 2">
            <a:extLst>
              <a:ext uri="{FF2B5EF4-FFF2-40B4-BE49-F238E27FC236}">
                <a16:creationId xmlns:a16="http://schemas.microsoft.com/office/drawing/2014/main" id="{B52D2FFB-BCBE-8BCE-2EB2-518AC4C8205D}"/>
              </a:ext>
            </a:extLst>
          </p:cNvPr>
          <p:cNvSpPr>
            <a:spLocks noGrp="1"/>
          </p:cNvSpPr>
          <p:nvPr>
            <p:ph type="sldNum" sz="quarter" idx="10"/>
          </p:nvPr>
        </p:nvSpPr>
        <p:spPr>
          <a:xfrm>
            <a:off x="8281988" y="6356350"/>
            <a:ext cx="2743200" cy="365125"/>
          </a:xfrm>
        </p:spPr>
        <p:txBody>
          <a:bodyPr/>
          <a:lstStyle/>
          <a:p>
            <a:fld id="{F0BBDD5A-B46B-1B4F-9959-414F0ED75735}" type="slidenum">
              <a:rPr lang="en-US" smtClean="0"/>
              <a:t>17</a:t>
            </a:fld>
            <a:endParaRPr lang="en-US"/>
          </a:p>
        </p:txBody>
      </p:sp>
      <p:sp>
        <p:nvSpPr>
          <p:cNvPr id="12" name="Text Placeholder 46">
            <a:extLst>
              <a:ext uri="{FF2B5EF4-FFF2-40B4-BE49-F238E27FC236}">
                <a16:creationId xmlns:a16="http://schemas.microsoft.com/office/drawing/2014/main" id="{EF105606-D7F7-D10E-12B2-30AE107EF590}"/>
              </a:ext>
            </a:extLst>
          </p:cNvPr>
          <p:cNvSpPr txBox="1">
            <a:spLocks/>
          </p:cNvSpPr>
          <p:nvPr/>
        </p:nvSpPr>
        <p:spPr>
          <a:xfrm>
            <a:off x="389468" y="1516828"/>
            <a:ext cx="4165599" cy="3173506"/>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4"/>
              </a:buClr>
              <a:buFont typeface="Arial" panose="020B0604020202020204" pitchFamily="34" charset="0"/>
              <a:buChar char="•"/>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indent="0">
              <a:buNone/>
            </a:pPr>
            <a:r>
              <a:rPr lang="en-US" dirty="0">
                <a:latin typeface="Aptos" panose="020B0004020202020204" pitchFamily="34" charset="0"/>
                <a:ea typeface="+mn-lt"/>
                <a:cs typeface="+mn-lt"/>
              </a:rPr>
              <a:t>Consider enhancing the users experience with a notification center.</a:t>
            </a:r>
          </a:p>
          <a:p>
            <a:pPr marL="0" indent="0">
              <a:buNone/>
            </a:pPr>
            <a:endParaRPr lang="en-US" dirty="0">
              <a:latin typeface="Aptos" panose="020B0004020202020204" pitchFamily="34" charset="0"/>
              <a:ea typeface="+mn-lt"/>
              <a:cs typeface="+mn-lt"/>
            </a:endParaRPr>
          </a:p>
          <a:p>
            <a:pPr marL="342900" indent="-342900">
              <a:buFont typeface="Arial" panose="020B0604020202020204" pitchFamily="34" charset="0"/>
              <a:buAutoNum type="arabicPeriod"/>
            </a:pPr>
            <a:r>
              <a:rPr lang="en-US" dirty="0">
                <a:latin typeface="Aptos" panose="020B0004020202020204" pitchFamily="34" charset="0"/>
                <a:ea typeface="+mn-lt"/>
                <a:cs typeface="+mn-lt"/>
              </a:rPr>
              <a:t>Add a notification  “Bell” Icon</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Add a Notification Panel</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 hyperlink to go to relevant pages to take actions. </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Include timestamps, ability for user to dismiss notifications, and ability for user to ”View all messages” in a Notification section.</a:t>
            </a: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endParaRPr lang="en-US" dirty="0">
              <a:latin typeface="Aptos" panose="020B0004020202020204" pitchFamily="34" charset="0"/>
            </a:endParaRPr>
          </a:p>
        </p:txBody>
      </p:sp>
      <p:pic>
        <p:nvPicPr>
          <p:cNvPr id="2" name="Picture 1">
            <a:extLst>
              <a:ext uri="{FF2B5EF4-FFF2-40B4-BE49-F238E27FC236}">
                <a16:creationId xmlns:a16="http://schemas.microsoft.com/office/drawing/2014/main" id="{320D71B0-A190-FED8-C343-86BCD0C61BC2}"/>
              </a:ext>
            </a:extLst>
          </p:cNvPr>
          <p:cNvPicPr>
            <a:picLocks noChangeAspect="1"/>
          </p:cNvPicPr>
          <p:nvPr/>
        </p:nvPicPr>
        <p:blipFill rotWithShape="1">
          <a:blip r:embed="rId3"/>
          <a:srcRect l="8269" r="2300" b="2506"/>
          <a:stretch/>
        </p:blipFill>
        <p:spPr>
          <a:xfrm>
            <a:off x="4995863" y="171874"/>
            <a:ext cx="6029325" cy="6686126"/>
          </a:xfrm>
          <a:prstGeom prst="rect">
            <a:avLst/>
          </a:prstGeom>
        </p:spPr>
      </p:pic>
      <p:sp>
        <p:nvSpPr>
          <p:cNvPr id="6" name="Oval 5">
            <a:extLst>
              <a:ext uri="{FF2B5EF4-FFF2-40B4-BE49-F238E27FC236}">
                <a16:creationId xmlns:a16="http://schemas.microsoft.com/office/drawing/2014/main" id="{0107C828-8BCF-061C-992E-113714E9136C}"/>
              </a:ext>
            </a:extLst>
          </p:cNvPr>
          <p:cNvSpPr/>
          <p:nvPr/>
        </p:nvSpPr>
        <p:spPr>
          <a:xfrm>
            <a:off x="10697754" y="1210523"/>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2</a:t>
            </a:r>
          </a:p>
        </p:txBody>
      </p:sp>
      <p:sp>
        <p:nvSpPr>
          <p:cNvPr id="4" name="Oval 3">
            <a:extLst>
              <a:ext uri="{FF2B5EF4-FFF2-40B4-BE49-F238E27FC236}">
                <a16:creationId xmlns:a16="http://schemas.microsoft.com/office/drawing/2014/main" id="{B5B7F753-4175-D90D-FC40-2DA3A1481454}"/>
              </a:ext>
            </a:extLst>
          </p:cNvPr>
          <p:cNvSpPr/>
          <p:nvPr/>
        </p:nvSpPr>
        <p:spPr>
          <a:xfrm>
            <a:off x="8983120" y="20881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8" name="Oval 7">
            <a:extLst>
              <a:ext uri="{FF2B5EF4-FFF2-40B4-BE49-F238E27FC236}">
                <a16:creationId xmlns:a16="http://schemas.microsoft.com/office/drawing/2014/main" id="{E190032A-2FB2-9831-2BEB-1342585CFD06}"/>
              </a:ext>
            </a:extLst>
          </p:cNvPr>
          <p:cNvSpPr/>
          <p:nvPr/>
        </p:nvSpPr>
        <p:spPr>
          <a:xfrm>
            <a:off x="8696234" y="1151703"/>
            <a:ext cx="420370" cy="365125"/>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3</a:t>
            </a:r>
          </a:p>
        </p:txBody>
      </p:sp>
      <p:sp>
        <p:nvSpPr>
          <p:cNvPr id="5" name="Oval 4">
            <a:extLst>
              <a:ext uri="{FF2B5EF4-FFF2-40B4-BE49-F238E27FC236}">
                <a16:creationId xmlns:a16="http://schemas.microsoft.com/office/drawing/2014/main" id="{0E36FA6D-8983-8432-BA74-9604CD24F216}"/>
              </a:ext>
            </a:extLst>
          </p:cNvPr>
          <p:cNvSpPr/>
          <p:nvPr/>
        </p:nvSpPr>
        <p:spPr>
          <a:xfrm>
            <a:off x="10651286" y="3879321"/>
            <a:ext cx="420370" cy="365125"/>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4</a:t>
            </a:r>
          </a:p>
        </p:txBody>
      </p:sp>
    </p:spTree>
    <p:extLst>
      <p:ext uri="{BB962C8B-B14F-4D97-AF65-F5344CB8AC3E}">
        <p14:creationId xmlns:p14="http://schemas.microsoft.com/office/powerpoint/2010/main" val="3419715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71539-CF7B-0CB8-3222-FD3353A716C8}"/>
            </a:ext>
          </a:extLst>
        </p:cNvPr>
        <p:cNvGrpSpPr/>
        <p:nvPr/>
      </p:nvGrpSpPr>
      <p:grpSpPr>
        <a:xfrm>
          <a:off x="0" y="0"/>
          <a:ext cx="0" cy="0"/>
          <a:chOff x="0" y="0"/>
          <a:chExt cx="0" cy="0"/>
        </a:xfrm>
      </p:grpSpPr>
      <p:sp>
        <p:nvSpPr>
          <p:cNvPr id="45" name="Title 44">
            <a:extLst>
              <a:ext uri="{FF2B5EF4-FFF2-40B4-BE49-F238E27FC236}">
                <a16:creationId xmlns:a16="http://schemas.microsoft.com/office/drawing/2014/main" id="{37BF1DEF-E4AE-A337-6354-884F5A6C659A}"/>
              </a:ext>
            </a:extLst>
          </p:cNvPr>
          <p:cNvSpPr>
            <a:spLocks noGrp="1"/>
          </p:cNvSpPr>
          <p:nvPr>
            <p:ph type="title"/>
          </p:nvPr>
        </p:nvSpPr>
        <p:spPr/>
        <p:txBody>
          <a:bodyPr>
            <a:noAutofit/>
          </a:bodyPr>
          <a:lstStyle/>
          <a:p>
            <a:r>
              <a:rPr lang="en-US" sz="2800" b="1" dirty="0">
                <a:solidFill>
                  <a:schemeClr val="bg1"/>
                </a:solidFill>
                <a:ea typeface="+mj-lt"/>
                <a:cs typeface="+mj-lt"/>
              </a:rPr>
              <a:t>Registration Enhancement</a:t>
            </a:r>
            <a:br>
              <a:rPr lang="en-US" sz="2800" b="1" dirty="0">
                <a:solidFill>
                  <a:schemeClr val="bg1"/>
                </a:solidFill>
                <a:latin typeface="Aptos" panose="020B0004020202020204" pitchFamily="34" charset="0"/>
                <a:ea typeface="+mj-lt"/>
                <a:cs typeface="+mj-lt"/>
              </a:rPr>
            </a:br>
            <a:endParaRPr lang="en-US" sz="2800" b="1" dirty="0">
              <a:solidFill>
                <a:schemeClr val="bg1"/>
              </a:solidFill>
              <a:latin typeface="Aptos" panose="020B0004020202020204" pitchFamily="34" charset="0"/>
            </a:endParaRPr>
          </a:p>
        </p:txBody>
      </p:sp>
      <p:sp>
        <p:nvSpPr>
          <p:cNvPr id="3" name="Slide Number Placeholder 2">
            <a:extLst>
              <a:ext uri="{FF2B5EF4-FFF2-40B4-BE49-F238E27FC236}">
                <a16:creationId xmlns:a16="http://schemas.microsoft.com/office/drawing/2014/main" id="{FB5A1EC9-9A29-3C64-979E-DCBCF37943D5}"/>
              </a:ext>
            </a:extLst>
          </p:cNvPr>
          <p:cNvSpPr>
            <a:spLocks noGrp="1"/>
          </p:cNvSpPr>
          <p:nvPr>
            <p:ph type="sldNum" sz="quarter" idx="10"/>
          </p:nvPr>
        </p:nvSpPr>
        <p:spPr/>
        <p:txBody>
          <a:bodyPr/>
          <a:lstStyle/>
          <a:p>
            <a:fld id="{F0BBDD5A-B46B-1B4F-9959-414F0ED75735}" type="slidenum">
              <a:rPr lang="en-US" smtClean="0"/>
              <a:t>18</a:t>
            </a:fld>
            <a:endParaRPr lang="en-US"/>
          </a:p>
        </p:txBody>
      </p:sp>
      <p:pic>
        <p:nvPicPr>
          <p:cNvPr id="1026" name="Picture 2">
            <a:extLst>
              <a:ext uri="{FF2B5EF4-FFF2-40B4-BE49-F238E27FC236}">
                <a16:creationId xmlns:a16="http://schemas.microsoft.com/office/drawing/2014/main" id="{0BF286B0-867D-5C89-A4F2-D6A67E3729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1781"/>
          <a:stretch/>
        </p:blipFill>
        <p:spPr bwMode="auto">
          <a:xfrm>
            <a:off x="2260879" y="1287594"/>
            <a:ext cx="3782499" cy="320516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4050E192-1DFC-0484-7FAD-446DA4EB8D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781"/>
          <a:stretch/>
        </p:blipFill>
        <p:spPr bwMode="auto">
          <a:xfrm>
            <a:off x="7650149" y="2232530"/>
            <a:ext cx="3782499" cy="3205163"/>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a:extLst>
              <a:ext uri="{FF2B5EF4-FFF2-40B4-BE49-F238E27FC236}">
                <a16:creationId xmlns:a16="http://schemas.microsoft.com/office/drawing/2014/main" id="{5BC90E62-DBC9-D0FE-5F97-ADD668CAAEEE}"/>
              </a:ext>
            </a:extLst>
          </p:cNvPr>
          <p:cNvSpPr/>
          <p:nvPr/>
        </p:nvSpPr>
        <p:spPr>
          <a:xfrm>
            <a:off x="389467" y="4551835"/>
            <a:ext cx="4165599" cy="1183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5B5CA35-27A8-7B4C-0978-8DA434EC247F}"/>
              </a:ext>
            </a:extLst>
          </p:cNvPr>
          <p:cNvSpPr txBox="1"/>
          <p:nvPr/>
        </p:nvSpPr>
        <p:spPr>
          <a:xfrm>
            <a:off x="519753" y="4698468"/>
            <a:ext cx="3905026" cy="830997"/>
          </a:xfrm>
          <a:prstGeom prst="rect">
            <a:avLst/>
          </a:prstGeom>
          <a:noFill/>
        </p:spPr>
        <p:txBody>
          <a:bodyPr wrap="square">
            <a:spAutoFit/>
          </a:bodyPr>
          <a:lstStyle/>
          <a:p>
            <a:pPr marL="0" indent="0">
              <a:buNone/>
            </a:pPr>
            <a:r>
              <a:rPr lang="en-US" sz="1600" b="1" dirty="0">
                <a:solidFill>
                  <a:schemeClr val="tx2">
                    <a:lumMod val="90000"/>
                    <a:lumOff val="10000"/>
                  </a:schemeClr>
                </a:solidFill>
                <a:latin typeface="Aptos" panose="020B0004020202020204" pitchFamily="34" charset="0"/>
                <a:ea typeface="+mn-lt"/>
                <a:cs typeface="+mn-lt"/>
              </a:rPr>
              <a:t>73% of Participants Preferred simpler language that started with “Yes” for opting into Paperless EOBs.</a:t>
            </a:r>
          </a:p>
        </p:txBody>
      </p:sp>
      <p:grpSp>
        <p:nvGrpSpPr>
          <p:cNvPr id="17" name="Group 16">
            <a:extLst>
              <a:ext uri="{FF2B5EF4-FFF2-40B4-BE49-F238E27FC236}">
                <a16:creationId xmlns:a16="http://schemas.microsoft.com/office/drawing/2014/main" id="{E412B8A5-07B8-C627-F728-073CADEBA121}"/>
              </a:ext>
            </a:extLst>
          </p:cNvPr>
          <p:cNvGrpSpPr/>
          <p:nvPr/>
        </p:nvGrpSpPr>
        <p:grpSpPr>
          <a:xfrm>
            <a:off x="914401" y="1463714"/>
            <a:ext cx="1190625" cy="1014412"/>
            <a:chOff x="9786938" y="914400"/>
            <a:chExt cx="1190625" cy="1014412"/>
          </a:xfrm>
        </p:grpSpPr>
        <p:sp>
          <p:nvSpPr>
            <p:cNvPr id="11" name="Oval 10">
              <a:extLst>
                <a:ext uri="{FF2B5EF4-FFF2-40B4-BE49-F238E27FC236}">
                  <a16:creationId xmlns:a16="http://schemas.microsoft.com/office/drawing/2014/main" id="{84E949EA-52CE-7AE0-0FD9-E9AD124C685E}"/>
                </a:ext>
              </a:extLst>
            </p:cNvPr>
            <p:cNvSpPr/>
            <p:nvPr/>
          </p:nvSpPr>
          <p:spPr>
            <a:xfrm>
              <a:off x="9875044" y="914400"/>
              <a:ext cx="1014412" cy="1014412"/>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AE553C6-3CB7-1842-99A0-7639E5F07ED6}"/>
                </a:ext>
              </a:extLst>
            </p:cNvPr>
            <p:cNvSpPr txBox="1"/>
            <p:nvPr/>
          </p:nvSpPr>
          <p:spPr>
            <a:xfrm>
              <a:off x="9786938" y="1159996"/>
              <a:ext cx="1190625" cy="523220"/>
            </a:xfrm>
            <a:prstGeom prst="rect">
              <a:avLst/>
            </a:prstGeom>
            <a:noFill/>
          </p:spPr>
          <p:txBody>
            <a:bodyPr wrap="square">
              <a:spAutoFit/>
            </a:bodyPr>
            <a:lstStyle/>
            <a:p>
              <a:pPr marL="0" indent="0" algn="ctr">
                <a:buNone/>
              </a:pPr>
              <a:r>
                <a:rPr lang="en-US" sz="2800" b="1" dirty="0">
                  <a:solidFill>
                    <a:schemeClr val="bg1"/>
                  </a:solidFill>
                  <a:latin typeface="Aptos" panose="020B0004020202020204" pitchFamily="34" charset="0"/>
                  <a:ea typeface="+mn-lt"/>
                  <a:cs typeface="+mn-lt"/>
                </a:rPr>
                <a:t>73%</a:t>
              </a:r>
            </a:p>
          </p:txBody>
        </p:sp>
      </p:grpSp>
      <p:grpSp>
        <p:nvGrpSpPr>
          <p:cNvPr id="18" name="Group 17">
            <a:extLst>
              <a:ext uri="{FF2B5EF4-FFF2-40B4-BE49-F238E27FC236}">
                <a16:creationId xmlns:a16="http://schemas.microsoft.com/office/drawing/2014/main" id="{2B879750-7095-CF14-B271-92E54D4A0C8D}"/>
              </a:ext>
            </a:extLst>
          </p:cNvPr>
          <p:cNvGrpSpPr/>
          <p:nvPr/>
        </p:nvGrpSpPr>
        <p:grpSpPr>
          <a:xfrm>
            <a:off x="6371230" y="4423281"/>
            <a:ext cx="1190625" cy="1014412"/>
            <a:chOff x="11845733" y="4191262"/>
            <a:chExt cx="1190625" cy="1014412"/>
          </a:xfrm>
        </p:grpSpPr>
        <p:sp>
          <p:nvSpPr>
            <p:cNvPr id="13" name="Oval 12">
              <a:extLst>
                <a:ext uri="{FF2B5EF4-FFF2-40B4-BE49-F238E27FC236}">
                  <a16:creationId xmlns:a16="http://schemas.microsoft.com/office/drawing/2014/main" id="{5455EBC1-7CE9-5A22-0CB4-15B72B8BFC7F}"/>
                </a:ext>
              </a:extLst>
            </p:cNvPr>
            <p:cNvSpPr/>
            <p:nvPr/>
          </p:nvSpPr>
          <p:spPr>
            <a:xfrm>
              <a:off x="11933839" y="4191262"/>
              <a:ext cx="1014412" cy="1014412"/>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598A5B5-578A-3C29-AAFC-35D4E53CC91B}"/>
                </a:ext>
              </a:extLst>
            </p:cNvPr>
            <p:cNvSpPr txBox="1"/>
            <p:nvPr/>
          </p:nvSpPr>
          <p:spPr>
            <a:xfrm>
              <a:off x="11845733" y="4436858"/>
              <a:ext cx="1190625" cy="523220"/>
            </a:xfrm>
            <a:prstGeom prst="rect">
              <a:avLst/>
            </a:prstGeom>
            <a:noFill/>
          </p:spPr>
          <p:txBody>
            <a:bodyPr wrap="square">
              <a:spAutoFit/>
            </a:bodyPr>
            <a:lstStyle/>
            <a:p>
              <a:pPr marL="0" indent="0" algn="ctr">
                <a:buNone/>
              </a:pPr>
              <a:r>
                <a:rPr lang="en-US" sz="2800" b="1" dirty="0">
                  <a:solidFill>
                    <a:schemeClr val="bg1"/>
                  </a:solidFill>
                  <a:latin typeface="Aptos" panose="020B0004020202020204" pitchFamily="34" charset="0"/>
                  <a:ea typeface="+mn-lt"/>
                  <a:cs typeface="+mn-lt"/>
                </a:rPr>
                <a:t>4%</a:t>
              </a:r>
            </a:p>
          </p:txBody>
        </p:sp>
      </p:grpSp>
      <p:sp>
        <p:nvSpPr>
          <p:cNvPr id="16" name="Title 44">
            <a:extLst>
              <a:ext uri="{FF2B5EF4-FFF2-40B4-BE49-F238E27FC236}">
                <a16:creationId xmlns:a16="http://schemas.microsoft.com/office/drawing/2014/main" id="{7E57F4D0-590E-3FF5-1D53-A74949583DE2}"/>
              </a:ext>
            </a:extLst>
          </p:cNvPr>
          <p:cNvSpPr txBox="1">
            <a:spLocks/>
          </p:cNvSpPr>
          <p:nvPr/>
        </p:nvSpPr>
        <p:spPr>
          <a:xfrm>
            <a:off x="327607" y="555812"/>
            <a:ext cx="10311706" cy="46144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2400" b="1" dirty="0">
                <a:solidFill>
                  <a:schemeClr val="tx2">
                    <a:lumMod val="90000"/>
                    <a:lumOff val="10000"/>
                  </a:schemeClr>
                </a:solidFill>
                <a:ea typeface="+mj-lt"/>
                <a:cs typeface="+mj-lt"/>
              </a:rPr>
              <a:t>A/B Test - Language</a:t>
            </a:r>
            <a:endParaRPr lang="en-US" sz="2800" b="1" dirty="0">
              <a:solidFill>
                <a:schemeClr val="tx2">
                  <a:lumMod val="90000"/>
                  <a:lumOff val="10000"/>
                </a:schemeClr>
              </a:solidFill>
            </a:endParaRPr>
          </a:p>
        </p:txBody>
      </p:sp>
    </p:spTree>
    <p:extLst>
      <p:ext uri="{BB962C8B-B14F-4D97-AF65-F5344CB8AC3E}">
        <p14:creationId xmlns:p14="http://schemas.microsoft.com/office/powerpoint/2010/main" val="1927491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9D9EA-C092-8E28-485F-20A0A1AFA30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1A1096C-5F32-09CB-3C92-7A249264B76F}"/>
              </a:ext>
            </a:extLst>
          </p:cNvPr>
          <p:cNvSpPr/>
          <p:nvPr/>
        </p:nvSpPr>
        <p:spPr>
          <a:xfrm>
            <a:off x="5368149" y="136525"/>
            <a:ext cx="5591204" cy="666872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C6C1D5CF-67E3-4714-2DA2-D2AE289778EC}"/>
              </a:ext>
            </a:extLst>
          </p:cNvPr>
          <p:cNvSpPr>
            <a:spLocks noGrp="1"/>
          </p:cNvSpPr>
          <p:nvPr>
            <p:ph type="pic" idx="1"/>
          </p:nvPr>
        </p:nvSpPr>
        <p:spPr/>
        <p:txBody>
          <a:bodyPr/>
          <a:lstStyle/>
          <a:p>
            <a:endParaRPr lang="en-US"/>
          </a:p>
        </p:txBody>
      </p:sp>
      <p:sp>
        <p:nvSpPr>
          <p:cNvPr id="3" name="Slide Number Placeholder 2">
            <a:extLst>
              <a:ext uri="{FF2B5EF4-FFF2-40B4-BE49-F238E27FC236}">
                <a16:creationId xmlns:a16="http://schemas.microsoft.com/office/drawing/2014/main" id="{CE16B581-1F86-EBCB-9B77-F6B759632448}"/>
              </a:ext>
            </a:extLst>
          </p:cNvPr>
          <p:cNvSpPr>
            <a:spLocks noGrp="1"/>
          </p:cNvSpPr>
          <p:nvPr>
            <p:ph type="sldNum" sz="quarter" idx="10"/>
          </p:nvPr>
        </p:nvSpPr>
        <p:spPr/>
        <p:txBody>
          <a:bodyPr/>
          <a:lstStyle/>
          <a:p>
            <a:fld id="{F0BBDD5A-B46B-1B4F-9959-414F0ED75735}" type="slidenum">
              <a:rPr lang="en-US" smtClean="0"/>
              <a:t>19</a:t>
            </a:fld>
            <a:endParaRPr lang="en-US"/>
          </a:p>
        </p:txBody>
      </p:sp>
      <p:sp>
        <p:nvSpPr>
          <p:cNvPr id="12" name="Text Placeholder 46">
            <a:extLst>
              <a:ext uri="{FF2B5EF4-FFF2-40B4-BE49-F238E27FC236}">
                <a16:creationId xmlns:a16="http://schemas.microsoft.com/office/drawing/2014/main" id="{2575C0E6-7792-CCB6-0E2F-B2F00DC7C93F}"/>
              </a:ext>
            </a:extLst>
          </p:cNvPr>
          <p:cNvSpPr txBox="1">
            <a:spLocks/>
          </p:cNvSpPr>
          <p:nvPr/>
        </p:nvSpPr>
        <p:spPr>
          <a:xfrm>
            <a:off x="389468" y="3782290"/>
            <a:ext cx="4165599" cy="2574060"/>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4"/>
              </a:buClr>
              <a:buFont typeface="Arial" panose="020B0604020202020204" pitchFamily="34" charset="0"/>
              <a:buChar char="•"/>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a registration success screen letting the user know that their Registration was successful.</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messaging that confirms that the user has opted in to Paperless EOBs, and then allows them to sign in.</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 a link for the User to sign in to their account.</a:t>
            </a:r>
            <a:endParaRPr lang="en-US" dirty="0">
              <a:latin typeface="Aptos" panose="020B0004020202020204" pitchFamily="34" charset="0"/>
            </a:endParaRPr>
          </a:p>
          <a:p>
            <a:pPr marL="342900" indent="-342900">
              <a:buFont typeface="Arial" panose="020B0604020202020204" pitchFamily="34" charset="0"/>
              <a:buAutoNum type="arabicPeriod"/>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endParaRPr lang="en-US" dirty="0">
              <a:latin typeface="Aptos" panose="020B0004020202020204" pitchFamily="34" charset="0"/>
            </a:endParaRPr>
          </a:p>
        </p:txBody>
      </p:sp>
      <p:sp>
        <p:nvSpPr>
          <p:cNvPr id="10" name="Title 44">
            <a:extLst>
              <a:ext uri="{FF2B5EF4-FFF2-40B4-BE49-F238E27FC236}">
                <a16:creationId xmlns:a16="http://schemas.microsoft.com/office/drawing/2014/main" id="{EA37983C-C503-CB45-4656-EF83512C84FC}"/>
              </a:ext>
            </a:extLst>
          </p:cNvPr>
          <p:cNvSpPr txBox="1">
            <a:spLocks/>
          </p:cNvSpPr>
          <p:nvPr/>
        </p:nvSpPr>
        <p:spPr>
          <a:xfrm>
            <a:off x="389468" y="457200"/>
            <a:ext cx="4300866" cy="16002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2400" b="1" dirty="0">
                <a:solidFill>
                  <a:schemeClr val="bg1"/>
                </a:solidFill>
                <a:latin typeface="Aptos" panose="020B0004020202020204" pitchFamily="34" charset="0"/>
                <a:ea typeface="+mj-lt"/>
                <a:cs typeface="+mj-lt"/>
              </a:rPr>
              <a:t>Pain-point: </a:t>
            </a:r>
            <a:r>
              <a:rPr lang="en-US" sz="2400" dirty="0">
                <a:solidFill>
                  <a:schemeClr val="bg1"/>
                </a:solidFill>
                <a:latin typeface="Aptos" panose="020B0004020202020204" pitchFamily="34" charset="0"/>
                <a:ea typeface="+mj-lt"/>
                <a:cs typeface="+mj-lt"/>
              </a:rPr>
              <a:t>User does not recall opting in</a:t>
            </a:r>
          </a:p>
          <a:p>
            <a:endParaRPr lang="en-US" sz="2400" b="1" dirty="0">
              <a:solidFill>
                <a:schemeClr val="bg1"/>
              </a:solidFill>
              <a:latin typeface="Aptos" panose="020B0004020202020204" pitchFamily="34" charset="0"/>
              <a:ea typeface="+mj-lt"/>
              <a:cs typeface="+mj-lt"/>
            </a:endParaRPr>
          </a:p>
          <a:p>
            <a:r>
              <a:rPr lang="en-US" sz="2400" b="1" dirty="0">
                <a:solidFill>
                  <a:schemeClr val="bg1"/>
                </a:solidFill>
                <a:latin typeface="Aptos" panose="020B0004020202020204" pitchFamily="34" charset="0"/>
                <a:ea typeface="+mj-lt"/>
                <a:cs typeface="+mj-lt"/>
              </a:rPr>
              <a:t>Opportunity:  </a:t>
            </a:r>
            <a:r>
              <a:rPr lang="en-US" sz="2400" dirty="0">
                <a:solidFill>
                  <a:schemeClr val="bg1"/>
                </a:solidFill>
                <a:latin typeface="Aptos" panose="020B0004020202020204" pitchFamily="34" charset="0"/>
                <a:ea typeface="+mj-lt"/>
                <a:cs typeface="+mj-lt"/>
              </a:rPr>
              <a:t>Inform the user they have Registered and Have opted in to Paperless EOBs</a:t>
            </a:r>
            <a:br>
              <a:rPr lang="en-US" sz="2400" dirty="0">
                <a:solidFill>
                  <a:schemeClr val="bg1"/>
                </a:solidFill>
                <a:latin typeface="Aptos" panose="020B0004020202020204" pitchFamily="34" charset="0"/>
                <a:ea typeface="+mj-lt"/>
                <a:cs typeface="+mj-lt"/>
              </a:rPr>
            </a:br>
            <a:r>
              <a:rPr lang="en-US" sz="2400" dirty="0">
                <a:solidFill>
                  <a:schemeClr val="bg1"/>
                </a:solidFill>
                <a:latin typeface="Aptos" panose="020B0004020202020204" pitchFamily="34" charset="0"/>
                <a:ea typeface="+mj-lt"/>
                <a:cs typeface="+mj-lt"/>
              </a:rPr>
              <a:t>Registration success screen, User opts in</a:t>
            </a:r>
            <a:endParaRPr lang="en-US" sz="2400" dirty="0">
              <a:solidFill>
                <a:schemeClr val="bg1"/>
              </a:solidFill>
              <a:latin typeface="Aptos" panose="020B0004020202020204" pitchFamily="34" charset="0"/>
            </a:endParaRPr>
          </a:p>
        </p:txBody>
      </p:sp>
      <p:pic>
        <p:nvPicPr>
          <p:cNvPr id="4" name="Picture 3">
            <a:extLst>
              <a:ext uri="{FF2B5EF4-FFF2-40B4-BE49-F238E27FC236}">
                <a16:creationId xmlns:a16="http://schemas.microsoft.com/office/drawing/2014/main" id="{390F0E78-FCA5-5780-AE36-3E7F0F309B17}"/>
              </a:ext>
            </a:extLst>
          </p:cNvPr>
          <p:cNvPicPr>
            <a:picLocks noChangeAspect="1"/>
          </p:cNvPicPr>
          <p:nvPr/>
        </p:nvPicPr>
        <p:blipFill>
          <a:blip r:embed="rId3"/>
          <a:stretch>
            <a:fillRect/>
          </a:stretch>
        </p:blipFill>
        <p:spPr>
          <a:xfrm>
            <a:off x="5503416" y="136525"/>
            <a:ext cx="5442518" cy="6457913"/>
          </a:xfrm>
          <a:prstGeom prst="rect">
            <a:avLst/>
          </a:prstGeom>
        </p:spPr>
      </p:pic>
      <p:sp>
        <p:nvSpPr>
          <p:cNvPr id="15" name="Oval 14">
            <a:extLst>
              <a:ext uri="{FF2B5EF4-FFF2-40B4-BE49-F238E27FC236}">
                <a16:creationId xmlns:a16="http://schemas.microsoft.com/office/drawing/2014/main" id="{F39F82FE-903D-DDA2-E519-0E2364F71C14}"/>
              </a:ext>
            </a:extLst>
          </p:cNvPr>
          <p:cNvSpPr/>
          <p:nvPr/>
        </p:nvSpPr>
        <p:spPr>
          <a:xfrm>
            <a:off x="5675630" y="1158726"/>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16" name="Oval 15">
            <a:extLst>
              <a:ext uri="{FF2B5EF4-FFF2-40B4-BE49-F238E27FC236}">
                <a16:creationId xmlns:a16="http://schemas.microsoft.com/office/drawing/2014/main" id="{B5966CE7-72ED-B16E-BB06-074B74FD7FCB}"/>
              </a:ext>
            </a:extLst>
          </p:cNvPr>
          <p:cNvSpPr/>
          <p:nvPr/>
        </p:nvSpPr>
        <p:spPr>
          <a:xfrm>
            <a:off x="6958478" y="249751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2</a:t>
            </a:r>
          </a:p>
        </p:txBody>
      </p:sp>
      <p:sp>
        <p:nvSpPr>
          <p:cNvPr id="18" name="Oval 17">
            <a:extLst>
              <a:ext uri="{FF2B5EF4-FFF2-40B4-BE49-F238E27FC236}">
                <a16:creationId xmlns:a16="http://schemas.microsoft.com/office/drawing/2014/main" id="{F5E765B9-CB08-DB78-AFF2-873E16E78AAB}"/>
              </a:ext>
            </a:extLst>
          </p:cNvPr>
          <p:cNvSpPr/>
          <p:nvPr/>
        </p:nvSpPr>
        <p:spPr>
          <a:xfrm>
            <a:off x="9066977" y="2894218"/>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3</a:t>
            </a:r>
          </a:p>
        </p:txBody>
      </p:sp>
    </p:spTree>
    <p:extLst>
      <p:ext uri="{BB962C8B-B14F-4D97-AF65-F5344CB8AC3E}">
        <p14:creationId xmlns:p14="http://schemas.microsoft.com/office/powerpoint/2010/main" val="3143861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1FB998-2A59-B6B9-0409-372FD588B059}"/>
              </a:ext>
            </a:extLst>
          </p:cNvPr>
          <p:cNvSpPr>
            <a:spLocks noGrp="1"/>
          </p:cNvSpPr>
          <p:nvPr>
            <p:ph idx="1"/>
          </p:nvPr>
        </p:nvSpPr>
        <p:spPr>
          <a:xfrm>
            <a:off x="704850" y="1652086"/>
            <a:ext cx="11174400" cy="4830936"/>
          </a:xfrm>
        </p:spPr>
        <p:txBody>
          <a:bodyPr vert="horz" lIns="91440" tIns="45720" rIns="91440" bIns="45720" rtlCol="0" anchor="t">
            <a:normAutofit/>
          </a:bodyPr>
          <a:lstStyle/>
          <a:p>
            <a:r>
              <a:rPr lang="en-US" dirty="0">
                <a:latin typeface="Aptos" panose="020B0004020202020204" pitchFamily="34" charset="0"/>
              </a:rPr>
              <a:t>Research Objective</a:t>
            </a:r>
          </a:p>
          <a:p>
            <a:r>
              <a:rPr lang="en-US" dirty="0">
                <a:latin typeface="Aptos" panose="020B0004020202020204" pitchFamily="34" charset="0"/>
              </a:rPr>
              <a:t>Research Goals</a:t>
            </a:r>
          </a:p>
          <a:p>
            <a:r>
              <a:rPr lang="en-US" dirty="0">
                <a:latin typeface="Aptos" panose="020B0004020202020204" pitchFamily="34" charset="0"/>
              </a:rPr>
              <a:t>Findings</a:t>
            </a:r>
          </a:p>
          <a:p>
            <a:r>
              <a:rPr lang="en-US" dirty="0">
                <a:latin typeface="Aptos" panose="020B0004020202020204" pitchFamily="34" charset="0"/>
              </a:rPr>
              <a:t>Recommendations</a:t>
            </a:r>
          </a:p>
          <a:p>
            <a:r>
              <a:rPr lang="en-US" dirty="0">
                <a:latin typeface="Aptos" panose="020B0004020202020204" pitchFamily="34" charset="0"/>
              </a:rPr>
              <a:t>Q&amp;A</a:t>
            </a:r>
          </a:p>
        </p:txBody>
      </p:sp>
      <p:sp>
        <p:nvSpPr>
          <p:cNvPr id="3" name="Title 2">
            <a:extLst>
              <a:ext uri="{FF2B5EF4-FFF2-40B4-BE49-F238E27FC236}">
                <a16:creationId xmlns:a16="http://schemas.microsoft.com/office/drawing/2014/main" id="{61A6C7EC-2BD9-C332-F6AF-0AFBBFD60C11}"/>
              </a:ext>
            </a:extLst>
          </p:cNvPr>
          <p:cNvSpPr>
            <a:spLocks noGrp="1"/>
          </p:cNvSpPr>
          <p:nvPr>
            <p:ph type="title"/>
          </p:nvPr>
        </p:nvSpPr>
        <p:spPr/>
        <p:txBody>
          <a:bodyPr/>
          <a:lstStyle/>
          <a:p>
            <a:r>
              <a:rPr lang="en-US"/>
              <a:t>Agenda</a:t>
            </a:r>
          </a:p>
        </p:txBody>
      </p:sp>
      <p:sp>
        <p:nvSpPr>
          <p:cNvPr id="4" name="Slide Number Placeholder 3">
            <a:extLst>
              <a:ext uri="{FF2B5EF4-FFF2-40B4-BE49-F238E27FC236}">
                <a16:creationId xmlns:a16="http://schemas.microsoft.com/office/drawing/2014/main" id="{8D365A74-F8D3-475E-9C13-7D297A21B0C7}"/>
              </a:ext>
            </a:extLst>
          </p:cNvPr>
          <p:cNvSpPr>
            <a:spLocks noGrp="1"/>
          </p:cNvSpPr>
          <p:nvPr>
            <p:ph type="sldNum" sz="quarter" idx="10"/>
          </p:nvPr>
        </p:nvSpPr>
        <p:spPr/>
        <p:txBody>
          <a:bodyPr/>
          <a:lstStyle/>
          <a:p>
            <a:fld id="{F0BBDD5A-B46B-1B4F-9959-414F0ED75735}" type="slidenum">
              <a:rPr lang="en-US" smtClean="0"/>
              <a:t>2</a:t>
            </a:fld>
            <a:endParaRPr lang="en-US"/>
          </a:p>
        </p:txBody>
      </p:sp>
    </p:spTree>
    <p:extLst>
      <p:ext uri="{BB962C8B-B14F-4D97-AF65-F5344CB8AC3E}">
        <p14:creationId xmlns:p14="http://schemas.microsoft.com/office/powerpoint/2010/main" val="3265417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A22C9-BF3D-35F4-713A-265B6A014A5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F7B45A6-CBA8-1320-8DD6-655AEC8A0436}"/>
              </a:ext>
            </a:extLst>
          </p:cNvPr>
          <p:cNvSpPr/>
          <p:nvPr/>
        </p:nvSpPr>
        <p:spPr>
          <a:xfrm>
            <a:off x="5368149" y="136525"/>
            <a:ext cx="5591204" cy="666872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D301B32-5357-BAD0-787D-3CA01D8BCFDA}"/>
              </a:ext>
            </a:extLst>
          </p:cNvPr>
          <p:cNvPicPr>
            <a:picLocks noChangeAspect="1"/>
          </p:cNvPicPr>
          <p:nvPr/>
        </p:nvPicPr>
        <p:blipFill>
          <a:blip r:embed="rId3"/>
          <a:stretch>
            <a:fillRect/>
          </a:stretch>
        </p:blipFill>
        <p:spPr>
          <a:xfrm>
            <a:off x="5390451" y="210185"/>
            <a:ext cx="5532659" cy="6511290"/>
          </a:xfrm>
          <a:prstGeom prst="rect">
            <a:avLst/>
          </a:prstGeom>
        </p:spPr>
      </p:pic>
      <p:sp>
        <p:nvSpPr>
          <p:cNvPr id="3" name="Slide Number Placeholder 2">
            <a:extLst>
              <a:ext uri="{FF2B5EF4-FFF2-40B4-BE49-F238E27FC236}">
                <a16:creationId xmlns:a16="http://schemas.microsoft.com/office/drawing/2014/main" id="{EDB48F75-0126-12A9-D23F-1F09F0FB619B}"/>
              </a:ext>
            </a:extLst>
          </p:cNvPr>
          <p:cNvSpPr>
            <a:spLocks noGrp="1"/>
          </p:cNvSpPr>
          <p:nvPr>
            <p:ph type="sldNum" sz="quarter" idx="10"/>
          </p:nvPr>
        </p:nvSpPr>
        <p:spPr/>
        <p:txBody>
          <a:bodyPr/>
          <a:lstStyle/>
          <a:p>
            <a:fld id="{F0BBDD5A-B46B-1B4F-9959-414F0ED75735}" type="slidenum">
              <a:rPr lang="en-US" smtClean="0"/>
              <a:t>20</a:t>
            </a:fld>
            <a:endParaRPr lang="en-US"/>
          </a:p>
        </p:txBody>
      </p:sp>
      <p:sp>
        <p:nvSpPr>
          <p:cNvPr id="12" name="Text Placeholder 46">
            <a:extLst>
              <a:ext uri="{FF2B5EF4-FFF2-40B4-BE49-F238E27FC236}">
                <a16:creationId xmlns:a16="http://schemas.microsoft.com/office/drawing/2014/main" id="{1906977A-0E3B-9148-FB16-763D1AD3BA07}"/>
              </a:ext>
            </a:extLst>
          </p:cNvPr>
          <p:cNvSpPr txBox="1">
            <a:spLocks/>
          </p:cNvSpPr>
          <p:nvPr/>
        </p:nvSpPr>
        <p:spPr>
          <a:xfrm>
            <a:off x="353225" y="1893625"/>
            <a:ext cx="4165599" cy="3911490"/>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4"/>
              </a:buClr>
              <a:buFont typeface="Arial" panose="020B0604020202020204" pitchFamily="34" charset="0"/>
              <a:buChar char="•"/>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a registration success screen letting the user know that their Registration was successful.</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messaging that confirms that the user has opted in to Paperless EOBs, and then allows them to sign in.</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 a link for the User to sign in to their account.</a:t>
            </a:r>
            <a:endParaRPr lang="en-US" dirty="0">
              <a:latin typeface="Aptos" panose="020B0004020202020204" pitchFamily="34" charset="0"/>
            </a:endParaRPr>
          </a:p>
          <a:p>
            <a:pPr marL="342900" indent="-342900">
              <a:buFont typeface="Arial" panose="020B0604020202020204" pitchFamily="34" charset="0"/>
              <a:buAutoNum type="arabicPeriod"/>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endParaRPr lang="en-US" dirty="0">
              <a:latin typeface="Aptos" panose="020B0004020202020204" pitchFamily="34" charset="0"/>
            </a:endParaRPr>
          </a:p>
        </p:txBody>
      </p:sp>
      <p:sp>
        <p:nvSpPr>
          <p:cNvPr id="10" name="Title 44">
            <a:extLst>
              <a:ext uri="{FF2B5EF4-FFF2-40B4-BE49-F238E27FC236}">
                <a16:creationId xmlns:a16="http://schemas.microsoft.com/office/drawing/2014/main" id="{0741405A-0BE0-A4EA-A252-1714F422605F}"/>
              </a:ext>
            </a:extLst>
          </p:cNvPr>
          <p:cNvSpPr txBox="1">
            <a:spLocks/>
          </p:cNvSpPr>
          <p:nvPr/>
        </p:nvSpPr>
        <p:spPr>
          <a:xfrm>
            <a:off x="389468" y="457200"/>
            <a:ext cx="4300866" cy="16002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2400" b="1" dirty="0">
                <a:solidFill>
                  <a:schemeClr val="bg1"/>
                </a:solidFill>
                <a:latin typeface="Aptos" panose="020B0004020202020204" pitchFamily="34" charset="0"/>
                <a:ea typeface="+mj-lt"/>
                <a:cs typeface="+mj-lt"/>
              </a:rPr>
              <a:t>Graphic Style - Registration Success Enhancement -</a:t>
            </a:r>
            <a:br>
              <a:rPr lang="en-US" sz="2400" b="1" dirty="0">
                <a:solidFill>
                  <a:schemeClr val="bg1"/>
                </a:solidFill>
                <a:latin typeface="Aptos" panose="020B0004020202020204" pitchFamily="34" charset="0"/>
                <a:ea typeface="+mj-lt"/>
                <a:cs typeface="+mj-lt"/>
              </a:rPr>
            </a:br>
            <a:r>
              <a:rPr lang="en-US" sz="2400" b="1" dirty="0">
                <a:solidFill>
                  <a:schemeClr val="bg1"/>
                </a:solidFill>
                <a:latin typeface="Aptos" panose="020B0004020202020204" pitchFamily="34" charset="0"/>
                <a:ea typeface="+mj-lt"/>
                <a:cs typeface="+mj-lt"/>
              </a:rPr>
              <a:t>Sign in screen, User opts in</a:t>
            </a:r>
            <a:endParaRPr lang="en-US" sz="2400" b="1" dirty="0">
              <a:solidFill>
                <a:schemeClr val="bg1"/>
              </a:solidFill>
              <a:latin typeface="Aptos" panose="020B0004020202020204" pitchFamily="34" charset="0"/>
            </a:endParaRPr>
          </a:p>
        </p:txBody>
      </p:sp>
      <p:sp>
        <p:nvSpPr>
          <p:cNvPr id="15" name="Oval 14">
            <a:extLst>
              <a:ext uri="{FF2B5EF4-FFF2-40B4-BE49-F238E27FC236}">
                <a16:creationId xmlns:a16="http://schemas.microsoft.com/office/drawing/2014/main" id="{B40F212D-8106-6D34-4D58-B5A4E5D79278}"/>
              </a:ext>
            </a:extLst>
          </p:cNvPr>
          <p:cNvSpPr/>
          <p:nvPr/>
        </p:nvSpPr>
        <p:spPr>
          <a:xfrm>
            <a:off x="5675630" y="1158726"/>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16" name="Oval 15">
            <a:extLst>
              <a:ext uri="{FF2B5EF4-FFF2-40B4-BE49-F238E27FC236}">
                <a16:creationId xmlns:a16="http://schemas.microsoft.com/office/drawing/2014/main" id="{F144ED56-8BD0-A004-98D9-6A1B8FE2759E}"/>
              </a:ext>
            </a:extLst>
          </p:cNvPr>
          <p:cNvSpPr/>
          <p:nvPr/>
        </p:nvSpPr>
        <p:spPr>
          <a:xfrm>
            <a:off x="6958478" y="342900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2</a:t>
            </a:r>
          </a:p>
        </p:txBody>
      </p:sp>
      <p:sp>
        <p:nvSpPr>
          <p:cNvPr id="18" name="Oval 17">
            <a:extLst>
              <a:ext uri="{FF2B5EF4-FFF2-40B4-BE49-F238E27FC236}">
                <a16:creationId xmlns:a16="http://schemas.microsoft.com/office/drawing/2014/main" id="{25148966-ED05-B6E0-4A4B-4309F97FFAAD}"/>
              </a:ext>
            </a:extLst>
          </p:cNvPr>
          <p:cNvSpPr/>
          <p:nvPr/>
        </p:nvSpPr>
        <p:spPr>
          <a:xfrm>
            <a:off x="6958478" y="4150305"/>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3</a:t>
            </a:r>
          </a:p>
        </p:txBody>
      </p:sp>
    </p:spTree>
    <p:extLst>
      <p:ext uri="{BB962C8B-B14F-4D97-AF65-F5344CB8AC3E}">
        <p14:creationId xmlns:p14="http://schemas.microsoft.com/office/powerpoint/2010/main" val="108930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4CC66-35E1-B5E1-4EB4-AFDB09BDAC3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C305651-D0D8-EB0C-0EBB-EB8A9DE3C914}"/>
              </a:ext>
            </a:extLst>
          </p:cNvPr>
          <p:cNvSpPr/>
          <p:nvPr/>
        </p:nvSpPr>
        <p:spPr>
          <a:xfrm>
            <a:off x="5231568" y="136525"/>
            <a:ext cx="5674514" cy="666872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BF253322-681B-FC66-211A-AD2548CF7FC3}"/>
              </a:ext>
            </a:extLst>
          </p:cNvPr>
          <p:cNvSpPr>
            <a:spLocks noGrp="1"/>
          </p:cNvSpPr>
          <p:nvPr>
            <p:ph type="sldNum" sz="quarter" idx="10"/>
          </p:nvPr>
        </p:nvSpPr>
        <p:spPr/>
        <p:txBody>
          <a:bodyPr/>
          <a:lstStyle/>
          <a:p>
            <a:fld id="{F0BBDD5A-B46B-1B4F-9959-414F0ED75735}" type="slidenum">
              <a:rPr lang="en-US" smtClean="0"/>
              <a:t>21</a:t>
            </a:fld>
            <a:endParaRPr lang="en-US"/>
          </a:p>
        </p:txBody>
      </p:sp>
      <p:sp>
        <p:nvSpPr>
          <p:cNvPr id="12" name="Text Placeholder 46">
            <a:extLst>
              <a:ext uri="{FF2B5EF4-FFF2-40B4-BE49-F238E27FC236}">
                <a16:creationId xmlns:a16="http://schemas.microsoft.com/office/drawing/2014/main" id="{A4A13013-8858-9191-983A-A32236EAAA18}"/>
              </a:ext>
            </a:extLst>
          </p:cNvPr>
          <p:cNvSpPr txBox="1">
            <a:spLocks/>
          </p:cNvSpPr>
          <p:nvPr/>
        </p:nvSpPr>
        <p:spPr>
          <a:xfrm>
            <a:off x="389468" y="1707055"/>
            <a:ext cx="4165599" cy="3764294"/>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4"/>
              </a:buClr>
              <a:buFont typeface="Arial" panose="020B0604020202020204" pitchFamily="34" charset="0"/>
              <a:buChar char="•"/>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a registration success screen, letting the user know that their Registration was successful.</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alternate messaging for users who did not opt in on the Registration screen reminding users to “not forget” to enroll in Paperless and consider sharing information through “Go Green” messaging to share why they should go Paperless: saving trees, Help us reduce waste, less paper, etc. </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 a link for them to learn more about EOBs.</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 a link for the User to sign in to their account.</a:t>
            </a: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endParaRPr lang="en-US" dirty="0">
              <a:latin typeface="Aptos" panose="020B0004020202020204" pitchFamily="34" charset="0"/>
            </a:endParaRPr>
          </a:p>
        </p:txBody>
      </p:sp>
      <p:sp>
        <p:nvSpPr>
          <p:cNvPr id="4" name="Title 44">
            <a:extLst>
              <a:ext uri="{FF2B5EF4-FFF2-40B4-BE49-F238E27FC236}">
                <a16:creationId xmlns:a16="http://schemas.microsoft.com/office/drawing/2014/main" id="{272BAB1B-A8D0-3CD1-E428-7448200C5FB2}"/>
              </a:ext>
            </a:extLst>
          </p:cNvPr>
          <p:cNvSpPr txBox="1">
            <a:spLocks/>
          </p:cNvSpPr>
          <p:nvPr/>
        </p:nvSpPr>
        <p:spPr>
          <a:xfrm>
            <a:off x="389468" y="457200"/>
            <a:ext cx="4300866" cy="16002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2400" b="1" dirty="0">
                <a:solidFill>
                  <a:schemeClr val="bg1"/>
                </a:solidFill>
                <a:latin typeface="Aptos" panose="020B0004020202020204" pitchFamily="34" charset="0"/>
                <a:ea typeface="+mj-lt"/>
                <a:cs typeface="+mj-lt"/>
              </a:rPr>
              <a:t>Simple Style - Registration Success Enhancement - Sign in screen, User opts out</a:t>
            </a:r>
            <a:endParaRPr lang="en-US" sz="2400" b="1" dirty="0">
              <a:solidFill>
                <a:schemeClr val="bg1"/>
              </a:solidFill>
              <a:latin typeface="Aptos" panose="020B0004020202020204" pitchFamily="34" charset="0"/>
            </a:endParaRPr>
          </a:p>
        </p:txBody>
      </p:sp>
      <p:pic>
        <p:nvPicPr>
          <p:cNvPr id="6" name="Picture 5">
            <a:extLst>
              <a:ext uri="{FF2B5EF4-FFF2-40B4-BE49-F238E27FC236}">
                <a16:creationId xmlns:a16="http://schemas.microsoft.com/office/drawing/2014/main" id="{2A296C59-EB35-A330-571D-68F6AD55B332}"/>
              </a:ext>
            </a:extLst>
          </p:cNvPr>
          <p:cNvPicPr>
            <a:picLocks noChangeAspect="1"/>
          </p:cNvPicPr>
          <p:nvPr/>
        </p:nvPicPr>
        <p:blipFill>
          <a:blip r:embed="rId4"/>
          <a:stretch>
            <a:fillRect/>
          </a:stretch>
        </p:blipFill>
        <p:spPr>
          <a:xfrm>
            <a:off x="5328445" y="160202"/>
            <a:ext cx="5577638" cy="6593374"/>
          </a:xfrm>
          <a:prstGeom prst="rect">
            <a:avLst/>
          </a:prstGeom>
        </p:spPr>
      </p:pic>
      <p:sp>
        <p:nvSpPr>
          <p:cNvPr id="8" name="Oval 7">
            <a:extLst>
              <a:ext uri="{FF2B5EF4-FFF2-40B4-BE49-F238E27FC236}">
                <a16:creationId xmlns:a16="http://schemas.microsoft.com/office/drawing/2014/main" id="{7BEBAE21-2E19-9A78-BC33-673DB06C0C2D}"/>
              </a:ext>
            </a:extLst>
          </p:cNvPr>
          <p:cNvSpPr/>
          <p:nvPr/>
        </p:nvSpPr>
        <p:spPr>
          <a:xfrm>
            <a:off x="5596972" y="1115941"/>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10" name="Oval 9">
            <a:extLst>
              <a:ext uri="{FF2B5EF4-FFF2-40B4-BE49-F238E27FC236}">
                <a16:creationId xmlns:a16="http://schemas.microsoft.com/office/drawing/2014/main" id="{C94DD7C6-4405-8C52-2E5C-504327392521}"/>
              </a:ext>
            </a:extLst>
          </p:cNvPr>
          <p:cNvSpPr/>
          <p:nvPr/>
        </p:nvSpPr>
        <p:spPr>
          <a:xfrm>
            <a:off x="6490178" y="258826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2</a:t>
            </a:r>
          </a:p>
        </p:txBody>
      </p:sp>
      <p:sp>
        <p:nvSpPr>
          <p:cNvPr id="14" name="Oval 13">
            <a:extLst>
              <a:ext uri="{FF2B5EF4-FFF2-40B4-BE49-F238E27FC236}">
                <a16:creationId xmlns:a16="http://schemas.microsoft.com/office/drawing/2014/main" id="{15234B42-9396-D6F2-B85E-EC49120B0287}"/>
              </a:ext>
            </a:extLst>
          </p:cNvPr>
          <p:cNvSpPr/>
          <p:nvPr/>
        </p:nvSpPr>
        <p:spPr>
          <a:xfrm>
            <a:off x="6994102" y="3275796"/>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4</a:t>
            </a:r>
          </a:p>
        </p:txBody>
      </p:sp>
      <p:sp>
        <p:nvSpPr>
          <p:cNvPr id="11" name="Oval 10">
            <a:extLst>
              <a:ext uri="{FF2B5EF4-FFF2-40B4-BE49-F238E27FC236}">
                <a16:creationId xmlns:a16="http://schemas.microsoft.com/office/drawing/2014/main" id="{2D375A1A-C2C7-6617-C9E9-B3D92B17EAAD}"/>
              </a:ext>
            </a:extLst>
          </p:cNvPr>
          <p:cNvSpPr/>
          <p:nvPr/>
        </p:nvSpPr>
        <p:spPr>
          <a:xfrm>
            <a:off x="9080129" y="300863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3</a:t>
            </a:r>
          </a:p>
        </p:txBody>
      </p:sp>
    </p:spTree>
    <p:extLst>
      <p:ext uri="{BB962C8B-B14F-4D97-AF65-F5344CB8AC3E}">
        <p14:creationId xmlns:p14="http://schemas.microsoft.com/office/powerpoint/2010/main" val="2047051338"/>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949A1-E79A-5DFA-E1B0-04DF9D8D749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A9E1EA8-9429-817C-E587-EF4EAC867D51}"/>
              </a:ext>
            </a:extLst>
          </p:cNvPr>
          <p:cNvSpPr/>
          <p:nvPr/>
        </p:nvSpPr>
        <p:spPr>
          <a:xfrm>
            <a:off x="5231568" y="136525"/>
            <a:ext cx="5674514" cy="666872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457B8F36-8D42-7733-A5A8-CA16273DF7BB}"/>
              </a:ext>
            </a:extLst>
          </p:cNvPr>
          <p:cNvSpPr>
            <a:spLocks noGrp="1"/>
          </p:cNvSpPr>
          <p:nvPr>
            <p:ph type="sldNum" sz="quarter" idx="10"/>
          </p:nvPr>
        </p:nvSpPr>
        <p:spPr/>
        <p:txBody>
          <a:bodyPr/>
          <a:lstStyle/>
          <a:p>
            <a:fld id="{F0BBDD5A-B46B-1B4F-9959-414F0ED75735}" type="slidenum">
              <a:rPr lang="en-US" smtClean="0"/>
              <a:t>22</a:t>
            </a:fld>
            <a:endParaRPr lang="en-US"/>
          </a:p>
        </p:txBody>
      </p:sp>
      <p:sp>
        <p:nvSpPr>
          <p:cNvPr id="12" name="Text Placeholder 46">
            <a:extLst>
              <a:ext uri="{FF2B5EF4-FFF2-40B4-BE49-F238E27FC236}">
                <a16:creationId xmlns:a16="http://schemas.microsoft.com/office/drawing/2014/main" id="{14780138-23A6-9EDB-AD70-B5131D8B0264}"/>
              </a:ext>
            </a:extLst>
          </p:cNvPr>
          <p:cNvSpPr txBox="1">
            <a:spLocks/>
          </p:cNvSpPr>
          <p:nvPr/>
        </p:nvSpPr>
        <p:spPr>
          <a:xfrm>
            <a:off x="389468" y="2110999"/>
            <a:ext cx="4165599" cy="3764294"/>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4"/>
              </a:buClr>
              <a:buFont typeface="Arial" panose="020B0604020202020204" pitchFamily="34" charset="0"/>
              <a:buChar char="•"/>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a registration success screen to replace the Relay screen, letting the user know that their Registration was successful.</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displaying alternate messaging for users who did not opt in on the Registration screen reminding users to “not forget” to enroll in Paperless and consider sharing information through “Go Green” messaging to share why they should go Paperless: saving trees, less waste, less paper, etc. </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 a link for them to learn more about EOBs.</a:t>
            </a:r>
          </a:p>
          <a:p>
            <a:pPr marL="342900" indent="-342900">
              <a:buFont typeface="Arial" panose="020B0604020202020204" pitchFamily="34" charset="0"/>
              <a:buAutoNum type="arabicPeriod"/>
            </a:pPr>
            <a:r>
              <a:rPr lang="en-US" dirty="0">
                <a:latin typeface="Aptos" panose="020B0004020202020204" pitchFamily="34" charset="0"/>
                <a:ea typeface="+mn-lt"/>
                <a:cs typeface="+mn-lt"/>
              </a:rPr>
              <a:t>Provide a link for the User to sign in to their account.</a:t>
            </a: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endParaRPr lang="en-US" dirty="0">
              <a:latin typeface="Aptos" panose="020B0004020202020204" pitchFamily="34" charset="0"/>
            </a:endParaRPr>
          </a:p>
        </p:txBody>
      </p:sp>
      <p:sp>
        <p:nvSpPr>
          <p:cNvPr id="4" name="Title 44">
            <a:extLst>
              <a:ext uri="{FF2B5EF4-FFF2-40B4-BE49-F238E27FC236}">
                <a16:creationId xmlns:a16="http://schemas.microsoft.com/office/drawing/2014/main" id="{56C723AC-9BE6-EB3A-4A56-BD54C90EAFAC}"/>
              </a:ext>
            </a:extLst>
          </p:cNvPr>
          <p:cNvSpPr txBox="1">
            <a:spLocks/>
          </p:cNvSpPr>
          <p:nvPr/>
        </p:nvSpPr>
        <p:spPr>
          <a:xfrm>
            <a:off x="389468" y="457200"/>
            <a:ext cx="4300866" cy="16002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2400" b="1" dirty="0">
                <a:solidFill>
                  <a:schemeClr val="bg1"/>
                </a:solidFill>
                <a:latin typeface="Aptos" panose="020B0004020202020204" pitchFamily="34" charset="0"/>
                <a:ea typeface="+mj-lt"/>
                <a:cs typeface="+mj-lt"/>
              </a:rPr>
              <a:t>Graphic Style - Registration Success Enhancement -</a:t>
            </a:r>
            <a:br>
              <a:rPr lang="en-US" sz="2400" b="1" dirty="0">
                <a:solidFill>
                  <a:schemeClr val="bg1"/>
                </a:solidFill>
                <a:latin typeface="Aptos" panose="020B0004020202020204" pitchFamily="34" charset="0"/>
                <a:ea typeface="+mj-lt"/>
                <a:cs typeface="+mj-lt"/>
              </a:rPr>
            </a:br>
            <a:r>
              <a:rPr lang="en-US" sz="2400" b="1" dirty="0">
                <a:solidFill>
                  <a:schemeClr val="bg1"/>
                </a:solidFill>
                <a:latin typeface="Aptos" panose="020B0004020202020204" pitchFamily="34" charset="0"/>
                <a:ea typeface="+mj-lt"/>
                <a:cs typeface="+mj-lt"/>
              </a:rPr>
              <a:t>Sign in screen,</a:t>
            </a:r>
            <a:br>
              <a:rPr lang="en-US" sz="2400" b="1" dirty="0">
                <a:solidFill>
                  <a:schemeClr val="bg1"/>
                </a:solidFill>
                <a:latin typeface="Aptos" panose="020B0004020202020204" pitchFamily="34" charset="0"/>
                <a:ea typeface="+mj-lt"/>
                <a:cs typeface="+mj-lt"/>
              </a:rPr>
            </a:br>
            <a:r>
              <a:rPr lang="en-US" sz="2400" b="1" dirty="0">
                <a:solidFill>
                  <a:schemeClr val="bg1"/>
                </a:solidFill>
                <a:latin typeface="Aptos" panose="020B0004020202020204" pitchFamily="34" charset="0"/>
                <a:ea typeface="+mj-lt"/>
                <a:cs typeface="+mj-lt"/>
              </a:rPr>
              <a:t>User opts out</a:t>
            </a:r>
            <a:endParaRPr lang="en-US" sz="2400" b="1" dirty="0">
              <a:solidFill>
                <a:schemeClr val="bg1"/>
              </a:solidFill>
              <a:latin typeface="Aptos" panose="020B0004020202020204" pitchFamily="34" charset="0"/>
            </a:endParaRPr>
          </a:p>
        </p:txBody>
      </p:sp>
      <p:pic>
        <p:nvPicPr>
          <p:cNvPr id="16" name="Picture 15">
            <a:extLst>
              <a:ext uri="{FF2B5EF4-FFF2-40B4-BE49-F238E27FC236}">
                <a16:creationId xmlns:a16="http://schemas.microsoft.com/office/drawing/2014/main" id="{BB9A7E4D-7EA6-522D-4A66-2AA117602767}"/>
              </a:ext>
            </a:extLst>
          </p:cNvPr>
          <p:cNvPicPr>
            <a:picLocks noChangeAspect="1"/>
          </p:cNvPicPr>
          <p:nvPr/>
        </p:nvPicPr>
        <p:blipFill rotWithShape="1">
          <a:blip r:embed="rId3"/>
          <a:srcRect l="2333" t="1202" r="2130" b="1515"/>
          <a:stretch/>
        </p:blipFill>
        <p:spPr>
          <a:xfrm>
            <a:off x="5366836" y="226142"/>
            <a:ext cx="5330662" cy="6420464"/>
          </a:xfrm>
          <a:prstGeom prst="rect">
            <a:avLst/>
          </a:prstGeom>
        </p:spPr>
      </p:pic>
      <p:sp>
        <p:nvSpPr>
          <p:cNvPr id="8" name="Oval 7">
            <a:extLst>
              <a:ext uri="{FF2B5EF4-FFF2-40B4-BE49-F238E27FC236}">
                <a16:creationId xmlns:a16="http://schemas.microsoft.com/office/drawing/2014/main" id="{935BAA76-7D87-665E-64B2-D1646CFA2280}"/>
              </a:ext>
            </a:extLst>
          </p:cNvPr>
          <p:cNvSpPr/>
          <p:nvPr/>
        </p:nvSpPr>
        <p:spPr>
          <a:xfrm>
            <a:off x="5596972" y="1115941"/>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10" name="Oval 9">
            <a:extLst>
              <a:ext uri="{FF2B5EF4-FFF2-40B4-BE49-F238E27FC236}">
                <a16:creationId xmlns:a16="http://schemas.microsoft.com/office/drawing/2014/main" id="{1225417F-21C6-F51A-778A-05D5ADAA980E}"/>
              </a:ext>
            </a:extLst>
          </p:cNvPr>
          <p:cNvSpPr/>
          <p:nvPr/>
        </p:nvSpPr>
        <p:spPr>
          <a:xfrm>
            <a:off x="6452868" y="300863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2</a:t>
            </a:r>
          </a:p>
        </p:txBody>
      </p:sp>
      <p:sp>
        <p:nvSpPr>
          <p:cNvPr id="11" name="Oval 10">
            <a:extLst>
              <a:ext uri="{FF2B5EF4-FFF2-40B4-BE49-F238E27FC236}">
                <a16:creationId xmlns:a16="http://schemas.microsoft.com/office/drawing/2014/main" id="{FC791021-DDF8-0156-86A0-B7F071A70163}"/>
              </a:ext>
            </a:extLst>
          </p:cNvPr>
          <p:cNvSpPr/>
          <p:nvPr/>
        </p:nvSpPr>
        <p:spPr>
          <a:xfrm>
            <a:off x="9240608" y="3572776"/>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3</a:t>
            </a:r>
          </a:p>
        </p:txBody>
      </p:sp>
      <p:sp>
        <p:nvSpPr>
          <p:cNvPr id="14" name="Oval 13">
            <a:extLst>
              <a:ext uri="{FF2B5EF4-FFF2-40B4-BE49-F238E27FC236}">
                <a16:creationId xmlns:a16="http://schemas.microsoft.com/office/drawing/2014/main" id="{3CBE2B6A-EEFB-188F-899F-2D39D9B23DFD}"/>
              </a:ext>
            </a:extLst>
          </p:cNvPr>
          <p:cNvSpPr/>
          <p:nvPr/>
        </p:nvSpPr>
        <p:spPr>
          <a:xfrm>
            <a:off x="6784747" y="4058004"/>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4</a:t>
            </a:r>
          </a:p>
        </p:txBody>
      </p:sp>
    </p:spTree>
    <p:extLst>
      <p:ext uri="{BB962C8B-B14F-4D97-AF65-F5344CB8AC3E}">
        <p14:creationId xmlns:p14="http://schemas.microsoft.com/office/powerpoint/2010/main" val="2958191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44">
            <a:extLst>
              <a:ext uri="{FF2B5EF4-FFF2-40B4-BE49-F238E27FC236}">
                <a16:creationId xmlns:a16="http://schemas.microsoft.com/office/drawing/2014/main" id="{E32F9623-DB97-8DAB-81D3-FD4D9D47298B}"/>
              </a:ext>
            </a:extLst>
          </p:cNvPr>
          <p:cNvSpPr>
            <a:spLocks noGrp="1"/>
          </p:cNvSpPr>
          <p:nvPr>
            <p:ph type="title"/>
          </p:nvPr>
        </p:nvSpPr>
        <p:spPr>
          <a:xfrm>
            <a:off x="389468" y="457200"/>
            <a:ext cx="4165600" cy="1600200"/>
          </a:xfrm>
        </p:spPr>
        <p:txBody>
          <a:bodyPr>
            <a:normAutofit/>
          </a:bodyPr>
          <a:lstStyle/>
          <a:p>
            <a:r>
              <a:rPr lang="en-US" sz="2800" b="1" dirty="0">
                <a:solidFill>
                  <a:schemeClr val="bg1"/>
                </a:solidFill>
                <a:latin typeface="Aptos" panose="020B0004020202020204" pitchFamily="34" charset="0"/>
                <a:ea typeface="+mj-lt"/>
                <a:cs typeface="+mj-lt"/>
              </a:rPr>
              <a:t>Enrollment Summary – </a:t>
            </a:r>
            <a:br>
              <a:rPr lang="en-US" sz="2800" b="1" dirty="0">
                <a:solidFill>
                  <a:schemeClr val="bg1"/>
                </a:solidFill>
                <a:latin typeface="Aptos" panose="020B0004020202020204" pitchFamily="34" charset="0"/>
                <a:ea typeface="+mj-lt"/>
                <a:cs typeface="+mj-lt"/>
              </a:rPr>
            </a:br>
            <a:r>
              <a:rPr lang="en-US" sz="2800" b="1" dirty="0">
                <a:solidFill>
                  <a:schemeClr val="bg1"/>
                </a:solidFill>
                <a:latin typeface="Aptos" panose="020B0004020202020204" pitchFamily="34" charset="0"/>
                <a:ea typeface="+mj-lt"/>
                <a:cs typeface="+mj-lt"/>
              </a:rPr>
              <a:t>Paperless EOB</a:t>
            </a:r>
            <a:br>
              <a:rPr lang="en-US" sz="2800" b="1" dirty="0">
                <a:solidFill>
                  <a:schemeClr val="bg1"/>
                </a:solidFill>
                <a:latin typeface="Aptos" panose="020B0004020202020204" pitchFamily="34" charset="0"/>
                <a:ea typeface="+mj-lt"/>
                <a:cs typeface="+mj-lt"/>
              </a:rPr>
            </a:br>
            <a:r>
              <a:rPr lang="en-US" sz="2800" b="1" dirty="0">
                <a:solidFill>
                  <a:schemeClr val="bg1"/>
                </a:solidFill>
                <a:latin typeface="Aptos" panose="020B0004020202020204" pitchFamily="34" charset="0"/>
                <a:ea typeface="+mj-lt"/>
                <a:cs typeface="+mj-lt"/>
              </a:rPr>
              <a:t>Banners</a:t>
            </a:r>
            <a:endParaRPr lang="en-US" sz="2800" b="1" dirty="0">
              <a:solidFill>
                <a:schemeClr val="bg1"/>
              </a:solidFill>
              <a:latin typeface="Aptos" panose="020B0004020202020204" pitchFamily="34" charset="0"/>
            </a:endParaRPr>
          </a:p>
        </p:txBody>
      </p:sp>
      <p:sp>
        <p:nvSpPr>
          <p:cNvPr id="47" name="Text Placeholder 46">
            <a:extLst>
              <a:ext uri="{FF2B5EF4-FFF2-40B4-BE49-F238E27FC236}">
                <a16:creationId xmlns:a16="http://schemas.microsoft.com/office/drawing/2014/main" id="{69808F13-4934-5263-399D-6B40BBDFD777}"/>
              </a:ext>
            </a:extLst>
          </p:cNvPr>
          <p:cNvSpPr>
            <a:spLocks noGrp="1"/>
          </p:cNvSpPr>
          <p:nvPr>
            <p:ph type="body" sz="half" idx="2"/>
          </p:nvPr>
        </p:nvSpPr>
        <p:spPr>
          <a:xfrm>
            <a:off x="389468" y="1677670"/>
            <a:ext cx="3998451" cy="4428380"/>
          </a:xfrm>
        </p:spPr>
        <p:txBody>
          <a:bodyPr vert="horz" lIns="91440" tIns="45720" rIns="91440" bIns="45720" rtlCol="0" anchor="t">
            <a:normAutofit/>
          </a:bodyPr>
          <a:lstStyle/>
          <a:p>
            <a:pPr marL="0" indent="0">
              <a:buNone/>
            </a:pPr>
            <a:endParaRPr lang="en-US" dirty="0">
              <a:latin typeface="Aptos" panose="020B0004020202020204" pitchFamily="34" charset="0"/>
              <a:ea typeface="+mn-lt"/>
              <a:cs typeface="+mn-lt"/>
            </a:endParaRPr>
          </a:p>
          <a:p>
            <a:pPr marL="342900" indent="-342900">
              <a:buClr>
                <a:srgbClr val="F6E757"/>
              </a:buClr>
              <a:buAutoNum type="arabicPeriod"/>
            </a:pPr>
            <a:r>
              <a:rPr lang="en-US" dirty="0">
                <a:latin typeface="Aptos" panose="020B0004020202020204" pitchFamily="34" charset="0"/>
                <a:ea typeface="+mn-lt"/>
                <a:cs typeface="+mn-lt"/>
              </a:rPr>
              <a:t>Implement a Paperless EOB alert banner. The alert Banner tested well.</a:t>
            </a:r>
          </a:p>
          <a:p>
            <a:pPr marL="342900" indent="-342900">
              <a:buClr>
                <a:srgbClr val="F6E757"/>
              </a:buClr>
              <a:buAutoNum type="arabicPeriod"/>
            </a:pPr>
            <a:r>
              <a:rPr lang="en-US" dirty="0">
                <a:latin typeface="Aptos" panose="020B0004020202020204" pitchFamily="34" charset="0"/>
                <a:ea typeface="+mn-lt"/>
                <a:cs typeface="+mn-lt"/>
              </a:rPr>
              <a:t>Consider adding a second Banner at the bottom of the Enrollment Summary screen that is informational.</a:t>
            </a:r>
            <a:endParaRPr lang="en-US" dirty="0">
              <a:solidFill>
                <a:srgbClr val="FFFFFF"/>
              </a:solidFill>
              <a:latin typeface="Aptos" panose="020B0004020202020204" pitchFamily="34" charset="0"/>
              <a:ea typeface="+mn-lt"/>
              <a:cs typeface="+mn-lt"/>
            </a:endParaRPr>
          </a:p>
          <a:p>
            <a:pPr marL="742950" lvl="1"/>
            <a:endParaRPr lang="en-US" dirty="0">
              <a:solidFill>
                <a:schemeClr val="bg1"/>
              </a:solidFill>
              <a:latin typeface="Aptos" panose="020B0004020202020204" pitchFamily="34" charset="0"/>
              <a:ea typeface="+mn-lt"/>
              <a:cs typeface="+mn-lt"/>
            </a:endParaRPr>
          </a:p>
          <a:p>
            <a:pPr marL="342900" indent="-342900">
              <a:buClr>
                <a:srgbClr val="F6E757"/>
              </a:buClr>
              <a:buAutoNum type="arabicPeriod"/>
            </a:pPr>
            <a:r>
              <a:rPr lang="en-US" dirty="0">
                <a:latin typeface="Aptos" panose="020B0004020202020204" pitchFamily="34" charset="0"/>
                <a:ea typeface="+mn-lt"/>
                <a:cs typeface="+mn-lt"/>
              </a:rPr>
              <a:t>Consider</a:t>
            </a:r>
            <a:r>
              <a:rPr lang="en-US" dirty="0">
                <a:solidFill>
                  <a:srgbClr val="FFFFFF"/>
                </a:solidFill>
                <a:latin typeface="Aptos" panose="020B0004020202020204" pitchFamily="34" charset="0"/>
                <a:ea typeface="+mn-lt"/>
                <a:cs typeface="+mn-lt"/>
              </a:rPr>
              <a:t> adding a link to enroll in Paperless EOBs on the banner for those users who opted out on the Registration screen.</a:t>
            </a:r>
          </a:p>
          <a:p>
            <a:pPr marL="342900" indent="-342900">
              <a:buClr>
                <a:srgbClr val="F6E757"/>
              </a:buClr>
              <a:buAutoNum type="arabicPeriod"/>
            </a:pPr>
            <a:r>
              <a:rPr lang="en-US" dirty="0">
                <a:solidFill>
                  <a:srgbClr val="FFFFFF"/>
                </a:solidFill>
                <a:latin typeface="Aptos" panose="020B0004020202020204" pitchFamily="34" charset="0"/>
                <a:ea typeface="+mn-lt"/>
                <a:cs typeface="+mn-lt"/>
              </a:rPr>
              <a:t>Consider adding a link to explain what Paperless EOBs are.</a:t>
            </a:r>
            <a:endParaRPr lang="en-US" dirty="0">
              <a:solidFill>
                <a:schemeClr val="bg1"/>
              </a:solidFill>
              <a:latin typeface="Aptos" panose="020B0004020202020204" pitchFamily="34" charset="0"/>
              <a:ea typeface="+mn-lt"/>
              <a:cs typeface="+mn-lt"/>
            </a:endParaRPr>
          </a:p>
          <a:p>
            <a:pPr>
              <a:buClr>
                <a:srgbClr val="F6E757"/>
              </a:buClr>
            </a:pPr>
            <a:endParaRPr lang="en-US" dirty="0">
              <a:latin typeface="Aptos" panose="020B0004020202020204" pitchFamily="34" charset="0"/>
              <a:ea typeface="+mn-lt"/>
              <a:cs typeface="+mn-lt"/>
            </a:endParaRPr>
          </a:p>
        </p:txBody>
      </p:sp>
      <p:sp>
        <p:nvSpPr>
          <p:cNvPr id="3" name="Slide Number Placeholder 2">
            <a:extLst>
              <a:ext uri="{FF2B5EF4-FFF2-40B4-BE49-F238E27FC236}">
                <a16:creationId xmlns:a16="http://schemas.microsoft.com/office/drawing/2014/main" id="{4445E9BC-B507-DC62-9992-BA578C89073C}"/>
              </a:ext>
            </a:extLst>
          </p:cNvPr>
          <p:cNvSpPr>
            <a:spLocks noGrp="1"/>
          </p:cNvSpPr>
          <p:nvPr>
            <p:ph type="sldNum" sz="quarter" idx="10"/>
          </p:nvPr>
        </p:nvSpPr>
        <p:spPr/>
        <p:txBody>
          <a:bodyPr/>
          <a:lstStyle/>
          <a:p>
            <a:fld id="{F0BBDD5A-B46B-1B4F-9959-414F0ED75735}" type="slidenum">
              <a:rPr lang="en-US" smtClean="0"/>
              <a:t>23</a:t>
            </a:fld>
            <a:endParaRPr lang="en-US"/>
          </a:p>
        </p:txBody>
      </p:sp>
      <p:pic>
        <p:nvPicPr>
          <p:cNvPr id="2" name="Picture 1">
            <a:extLst>
              <a:ext uri="{FF2B5EF4-FFF2-40B4-BE49-F238E27FC236}">
                <a16:creationId xmlns:a16="http://schemas.microsoft.com/office/drawing/2014/main" id="{6E253FF3-A502-89ED-DAC5-0B941F2915C5}"/>
              </a:ext>
            </a:extLst>
          </p:cNvPr>
          <p:cNvPicPr>
            <a:picLocks noChangeAspect="1"/>
          </p:cNvPicPr>
          <p:nvPr/>
        </p:nvPicPr>
        <p:blipFill rotWithShape="1">
          <a:blip r:embed="rId3"/>
          <a:srcRect b="11531"/>
          <a:stretch/>
        </p:blipFill>
        <p:spPr>
          <a:xfrm>
            <a:off x="4937139" y="136525"/>
            <a:ext cx="7254861" cy="6721475"/>
          </a:xfrm>
          <a:prstGeom prst="rect">
            <a:avLst/>
          </a:prstGeom>
        </p:spPr>
      </p:pic>
      <p:sp>
        <p:nvSpPr>
          <p:cNvPr id="10" name="Oval 9">
            <a:extLst>
              <a:ext uri="{FF2B5EF4-FFF2-40B4-BE49-F238E27FC236}">
                <a16:creationId xmlns:a16="http://schemas.microsoft.com/office/drawing/2014/main" id="{321201DC-6622-76F7-7D96-B459BF231E32}"/>
              </a:ext>
            </a:extLst>
          </p:cNvPr>
          <p:cNvSpPr/>
          <p:nvPr/>
        </p:nvSpPr>
        <p:spPr>
          <a:xfrm>
            <a:off x="5104288" y="125730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4" name="Oval 3">
            <a:extLst>
              <a:ext uri="{FF2B5EF4-FFF2-40B4-BE49-F238E27FC236}">
                <a16:creationId xmlns:a16="http://schemas.microsoft.com/office/drawing/2014/main" id="{E91FB816-112A-917E-FF86-2569075EB9AB}"/>
              </a:ext>
            </a:extLst>
          </p:cNvPr>
          <p:cNvSpPr/>
          <p:nvPr/>
        </p:nvSpPr>
        <p:spPr>
          <a:xfrm>
            <a:off x="5147257" y="4969653"/>
            <a:ext cx="377401" cy="377401"/>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dirty="0">
                <a:solidFill>
                  <a:srgbClr val="003863"/>
                </a:solidFill>
              </a:rPr>
              <a:t>2</a:t>
            </a:r>
          </a:p>
        </p:txBody>
      </p:sp>
      <p:sp>
        <p:nvSpPr>
          <p:cNvPr id="7" name="Oval 6">
            <a:extLst>
              <a:ext uri="{FF2B5EF4-FFF2-40B4-BE49-F238E27FC236}">
                <a16:creationId xmlns:a16="http://schemas.microsoft.com/office/drawing/2014/main" id="{DA45B405-D509-FEA1-1ADF-820A632CEA90}"/>
              </a:ext>
            </a:extLst>
          </p:cNvPr>
          <p:cNvSpPr/>
          <p:nvPr/>
        </p:nvSpPr>
        <p:spPr>
          <a:xfrm>
            <a:off x="9604799" y="5898403"/>
            <a:ext cx="377401" cy="377401"/>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dirty="0">
                <a:solidFill>
                  <a:srgbClr val="003863"/>
                </a:solidFill>
              </a:rPr>
              <a:t>4</a:t>
            </a:r>
          </a:p>
        </p:txBody>
      </p:sp>
      <p:sp>
        <p:nvSpPr>
          <p:cNvPr id="12" name="Oval 11">
            <a:extLst>
              <a:ext uri="{FF2B5EF4-FFF2-40B4-BE49-F238E27FC236}">
                <a16:creationId xmlns:a16="http://schemas.microsoft.com/office/drawing/2014/main" id="{46593B59-F18D-ED06-9E7D-B6BCE6B379B7}"/>
              </a:ext>
            </a:extLst>
          </p:cNvPr>
          <p:cNvSpPr/>
          <p:nvPr/>
        </p:nvSpPr>
        <p:spPr>
          <a:xfrm>
            <a:off x="7288319" y="5538246"/>
            <a:ext cx="377401" cy="377401"/>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dirty="0">
                <a:solidFill>
                  <a:srgbClr val="003863"/>
                </a:solidFill>
              </a:rPr>
              <a:t>3</a:t>
            </a:r>
          </a:p>
        </p:txBody>
      </p:sp>
    </p:spTree>
    <p:extLst>
      <p:ext uri="{BB962C8B-B14F-4D97-AF65-F5344CB8AC3E}">
        <p14:creationId xmlns:p14="http://schemas.microsoft.com/office/powerpoint/2010/main" val="581882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11695-D768-64D1-E731-1E587E48AA99}"/>
            </a:ext>
          </a:extLst>
        </p:cNvPr>
        <p:cNvGrpSpPr/>
        <p:nvPr/>
      </p:nvGrpSpPr>
      <p:grpSpPr>
        <a:xfrm>
          <a:off x="0" y="0"/>
          <a:ext cx="0" cy="0"/>
          <a:chOff x="0" y="0"/>
          <a:chExt cx="0" cy="0"/>
        </a:xfrm>
      </p:grpSpPr>
      <p:sp>
        <p:nvSpPr>
          <p:cNvPr id="45" name="Title 44">
            <a:extLst>
              <a:ext uri="{FF2B5EF4-FFF2-40B4-BE49-F238E27FC236}">
                <a16:creationId xmlns:a16="http://schemas.microsoft.com/office/drawing/2014/main" id="{7A6E3C96-9064-1F26-FF79-F875E38C2292}"/>
              </a:ext>
            </a:extLst>
          </p:cNvPr>
          <p:cNvSpPr>
            <a:spLocks noGrp="1"/>
          </p:cNvSpPr>
          <p:nvPr>
            <p:ph type="title"/>
          </p:nvPr>
        </p:nvSpPr>
        <p:spPr>
          <a:xfrm>
            <a:off x="389468" y="457200"/>
            <a:ext cx="4165600" cy="1600200"/>
          </a:xfrm>
        </p:spPr>
        <p:txBody>
          <a:bodyPr>
            <a:normAutofit/>
          </a:bodyPr>
          <a:lstStyle/>
          <a:p>
            <a:r>
              <a:rPr lang="en-US" b="1" dirty="0">
                <a:solidFill>
                  <a:schemeClr val="bg1"/>
                </a:solidFill>
                <a:ea typeface="+mj-lt"/>
                <a:cs typeface="+mj-lt"/>
              </a:rPr>
              <a:t>Help Center</a:t>
            </a:r>
            <a:endParaRPr lang="en-US" b="1" dirty="0">
              <a:solidFill>
                <a:schemeClr val="bg1"/>
              </a:solidFill>
            </a:endParaRPr>
          </a:p>
        </p:txBody>
      </p:sp>
      <p:sp>
        <p:nvSpPr>
          <p:cNvPr id="3" name="Slide Number Placeholder 2">
            <a:extLst>
              <a:ext uri="{FF2B5EF4-FFF2-40B4-BE49-F238E27FC236}">
                <a16:creationId xmlns:a16="http://schemas.microsoft.com/office/drawing/2014/main" id="{C83C9320-481F-561C-19F3-00388DAF3666}"/>
              </a:ext>
            </a:extLst>
          </p:cNvPr>
          <p:cNvSpPr>
            <a:spLocks noGrp="1"/>
          </p:cNvSpPr>
          <p:nvPr>
            <p:ph type="sldNum" sz="quarter" idx="10"/>
          </p:nvPr>
        </p:nvSpPr>
        <p:spPr/>
        <p:txBody>
          <a:bodyPr/>
          <a:lstStyle/>
          <a:p>
            <a:fld id="{F0BBDD5A-B46B-1B4F-9959-414F0ED75735}" type="slidenum">
              <a:rPr lang="en-US" smtClean="0"/>
              <a:t>24</a:t>
            </a:fld>
            <a:endParaRPr lang="en-US"/>
          </a:p>
        </p:txBody>
      </p:sp>
      <p:sp>
        <p:nvSpPr>
          <p:cNvPr id="12" name="Text Placeholder 46">
            <a:extLst>
              <a:ext uri="{FF2B5EF4-FFF2-40B4-BE49-F238E27FC236}">
                <a16:creationId xmlns:a16="http://schemas.microsoft.com/office/drawing/2014/main" id="{D5762F3A-50CC-BC7B-87E3-94413F8F12D0}"/>
              </a:ext>
            </a:extLst>
          </p:cNvPr>
          <p:cNvSpPr txBox="1">
            <a:spLocks/>
          </p:cNvSpPr>
          <p:nvPr/>
        </p:nvSpPr>
        <p:spPr>
          <a:xfrm>
            <a:off x="389468" y="1369240"/>
            <a:ext cx="4165599" cy="4736810"/>
          </a:xfrm>
          <a:prstGeom prst="rect">
            <a:avLst/>
          </a:prstGeom>
        </p:spPr>
        <p:txBody>
          <a:bodyPr vert="horz" lIns="91440" tIns="45720" rIns="91440" bIns="45720" rtlCol="0" anchor="t">
            <a:noAutofit/>
          </a:bodyPr>
          <a:lstStyle>
            <a:lvl1pPr marL="285750" indent="-285750" algn="l" defTabSz="914400" rtl="0" eaLnBrk="1" latinLnBrk="0" hangingPunct="1">
              <a:lnSpc>
                <a:spcPct val="90000"/>
              </a:lnSpc>
              <a:spcBef>
                <a:spcPts val="1000"/>
              </a:spcBef>
              <a:buClr>
                <a:schemeClr val="accent4"/>
              </a:buClr>
              <a:buFont typeface="Arial" panose="020B0604020202020204" pitchFamily="34" charset="0"/>
              <a:buChar char="•"/>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dirty="0">
                <a:latin typeface="Aptos" panose="020B0004020202020204" pitchFamily="34" charset="0"/>
                <a:ea typeface="+mn-lt"/>
                <a:cs typeface="+mn-lt"/>
              </a:rPr>
              <a:t>Consider adding information about What is an EOB</a:t>
            </a:r>
          </a:p>
          <a:p>
            <a:r>
              <a:rPr lang="en-US" dirty="0">
                <a:latin typeface="Aptos" panose="020B0004020202020204" pitchFamily="34" charset="0"/>
                <a:ea typeface="+mn-lt"/>
                <a:cs typeface="+mn-lt"/>
              </a:rPr>
              <a:t>Include what is on an EOB</a:t>
            </a:r>
          </a:p>
          <a:p>
            <a:r>
              <a:rPr lang="en-US" dirty="0">
                <a:latin typeface="Aptos" panose="020B0004020202020204" pitchFamily="34" charset="0"/>
                <a:ea typeface="+mn-lt"/>
                <a:cs typeface="+mn-lt"/>
              </a:rPr>
              <a:t>Educate them on “how do I enroll in Paperless EOBs”</a:t>
            </a:r>
          </a:p>
          <a:p>
            <a:pPr marL="0" indent="0">
              <a:buNone/>
            </a:pPr>
            <a:endParaRPr lang="en-US" dirty="0">
              <a:latin typeface="Aptos" panose="020B0004020202020204" pitchFamily="34" charset="0"/>
              <a:ea typeface="+mn-lt"/>
              <a:cs typeface="+mn-lt"/>
            </a:endParaRPr>
          </a:p>
          <a:p>
            <a:pPr marL="0" indent="0">
              <a:buNone/>
            </a:pPr>
            <a:r>
              <a:rPr lang="en-US" dirty="0">
                <a:solidFill>
                  <a:schemeClr val="accent4"/>
                </a:solidFill>
                <a:latin typeface="Aptos" panose="020B0004020202020204" pitchFamily="34" charset="0"/>
                <a:ea typeface="+mn-lt"/>
                <a:cs typeface="+mn-lt"/>
              </a:rPr>
              <a:t>2. </a:t>
            </a:r>
            <a:r>
              <a:rPr lang="en-US" dirty="0">
                <a:latin typeface="Aptos" panose="020B0004020202020204" pitchFamily="34" charset="0"/>
                <a:ea typeface="+mn-lt"/>
                <a:cs typeface="+mn-lt"/>
              </a:rPr>
              <a:t>Add a call to action to view their EOBs now.</a:t>
            </a:r>
          </a:p>
          <a:p>
            <a:pPr marL="0" indent="0">
              <a:buClr>
                <a:srgbClr val="F6E757"/>
              </a:buClr>
              <a:buNone/>
            </a:pPr>
            <a:br>
              <a:rPr lang="en-US" dirty="0">
                <a:latin typeface="Aptos" panose="020B0004020202020204" pitchFamily="34" charset="0"/>
                <a:ea typeface="+mn-lt"/>
                <a:cs typeface="+mn-lt"/>
              </a:rPr>
            </a:br>
            <a:endParaRPr lang="en-US" dirty="0">
              <a:latin typeface="Aptos" panose="020B0004020202020204" pitchFamily="34" charset="0"/>
              <a:ea typeface="+mn-lt"/>
              <a:cs typeface="+mn-lt"/>
            </a:endParaRPr>
          </a:p>
          <a:p>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endParaRPr lang="en-US" dirty="0">
              <a:latin typeface="Aptos" panose="020B0004020202020204" pitchFamily="34" charset="0"/>
            </a:endParaRPr>
          </a:p>
        </p:txBody>
      </p:sp>
      <p:pic>
        <p:nvPicPr>
          <p:cNvPr id="18" name="Picture 3">
            <a:extLst>
              <a:ext uri="{FF2B5EF4-FFF2-40B4-BE49-F238E27FC236}">
                <a16:creationId xmlns:a16="http://schemas.microsoft.com/office/drawing/2014/main" id="{5AE5608E-C57D-9D3C-575B-BFE4F9E51823}"/>
              </a:ext>
            </a:extLst>
          </p:cNvPr>
          <p:cNvPicPr>
            <a:picLocks noChangeAspect="1"/>
          </p:cNvPicPr>
          <p:nvPr/>
        </p:nvPicPr>
        <p:blipFill>
          <a:blip r:embed="rId3"/>
          <a:srcRect/>
          <a:stretch/>
        </p:blipFill>
        <p:spPr>
          <a:xfrm>
            <a:off x="4340949" y="136525"/>
            <a:ext cx="8539301" cy="6475290"/>
          </a:xfrm>
          <a:prstGeom prst="rect">
            <a:avLst/>
          </a:prstGeom>
        </p:spPr>
      </p:pic>
      <p:sp>
        <p:nvSpPr>
          <p:cNvPr id="32" name="Oval 31">
            <a:extLst>
              <a:ext uri="{FF2B5EF4-FFF2-40B4-BE49-F238E27FC236}">
                <a16:creationId xmlns:a16="http://schemas.microsoft.com/office/drawing/2014/main" id="{DAB5A3D5-4AA6-F01E-ACBC-655482A51ED2}"/>
              </a:ext>
            </a:extLst>
          </p:cNvPr>
          <p:cNvSpPr/>
          <p:nvPr/>
        </p:nvSpPr>
        <p:spPr>
          <a:xfrm>
            <a:off x="6206012" y="457200"/>
            <a:ext cx="466298" cy="46629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rgbClr val="003863"/>
                </a:solidFill>
              </a:rPr>
              <a:t>1</a:t>
            </a:r>
          </a:p>
        </p:txBody>
      </p:sp>
      <p:sp>
        <p:nvSpPr>
          <p:cNvPr id="33" name="Oval 32">
            <a:extLst>
              <a:ext uri="{FF2B5EF4-FFF2-40B4-BE49-F238E27FC236}">
                <a16:creationId xmlns:a16="http://schemas.microsoft.com/office/drawing/2014/main" id="{9255BE67-5803-5650-7EA5-04DECD8064CC}"/>
              </a:ext>
            </a:extLst>
          </p:cNvPr>
          <p:cNvSpPr/>
          <p:nvPr/>
        </p:nvSpPr>
        <p:spPr>
          <a:xfrm>
            <a:off x="8377451" y="1011025"/>
            <a:ext cx="466298" cy="46629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rgbClr val="003863"/>
                </a:solidFill>
              </a:rPr>
              <a:t>2</a:t>
            </a:r>
          </a:p>
        </p:txBody>
      </p:sp>
      <p:sp>
        <p:nvSpPr>
          <p:cNvPr id="34" name="Oval 33">
            <a:extLst>
              <a:ext uri="{FF2B5EF4-FFF2-40B4-BE49-F238E27FC236}">
                <a16:creationId xmlns:a16="http://schemas.microsoft.com/office/drawing/2014/main" id="{E0CC3FB2-31E8-704B-645C-66414BD02B7D}"/>
              </a:ext>
            </a:extLst>
          </p:cNvPr>
          <p:cNvSpPr/>
          <p:nvPr/>
        </p:nvSpPr>
        <p:spPr>
          <a:xfrm>
            <a:off x="9282340" y="902942"/>
            <a:ext cx="466298" cy="46629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03863"/>
                </a:solidFill>
              </a:rPr>
              <a:t>3</a:t>
            </a:r>
          </a:p>
        </p:txBody>
      </p:sp>
      <p:pic>
        <p:nvPicPr>
          <p:cNvPr id="2" name="Picture 1">
            <a:extLst>
              <a:ext uri="{FF2B5EF4-FFF2-40B4-BE49-F238E27FC236}">
                <a16:creationId xmlns:a16="http://schemas.microsoft.com/office/drawing/2014/main" id="{953154A9-ECC2-72FB-AD65-10F06BED21B6}"/>
              </a:ext>
            </a:extLst>
          </p:cNvPr>
          <p:cNvPicPr>
            <a:picLocks noChangeAspect="1"/>
          </p:cNvPicPr>
          <p:nvPr/>
        </p:nvPicPr>
        <p:blipFill rotWithShape="1">
          <a:blip r:embed="rId4"/>
          <a:srcRect l="577" t="2876" r="1534"/>
          <a:stretch/>
        </p:blipFill>
        <p:spPr>
          <a:xfrm>
            <a:off x="5120640" y="344024"/>
            <a:ext cx="6935372" cy="5902666"/>
          </a:xfrm>
          <a:prstGeom prst="rect">
            <a:avLst/>
          </a:prstGeom>
        </p:spPr>
      </p:pic>
      <p:sp>
        <p:nvSpPr>
          <p:cNvPr id="4" name="Oval 3">
            <a:extLst>
              <a:ext uri="{FF2B5EF4-FFF2-40B4-BE49-F238E27FC236}">
                <a16:creationId xmlns:a16="http://schemas.microsoft.com/office/drawing/2014/main" id="{65CC0C87-C537-082E-4AE6-F6EEA6E4FA83}"/>
              </a:ext>
            </a:extLst>
          </p:cNvPr>
          <p:cNvSpPr/>
          <p:nvPr/>
        </p:nvSpPr>
        <p:spPr>
          <a:xfrm>
            <a:off x="5470637" y="352746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1</a:t>
            </a:r>
          </a:p>
        </p:txBody>
      </p:sp>
      <p:sp>
        <p:nvSpPr>
          <p:cNvPr id="5" name="Oval 4">
            <a:extLst>
              <a:ext uri="{FF2B5EF4-FFF2-40B4-BE49-F238E27FC236}">
                <a16:creationId xmlns:a16="http://schemas.microsoft.com/office/drawing/2014/main" id="{C71DA3EC-7090-55C6-F0DA-F5EC3BD8C0BA}"/>
              </a:ext>
            </a:extLst>
          </p:cNvPr>
          <p:cNvSpPr/>
          <p:nvPr/>
        </p:nvSpPr>
        <p:spPr>
          <a:xfrm>
            <a:off x="7350237" y="5826320"/>
            <a:ext cx="420370" cy="42037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dirty="0">
                <a:solidFill>
                  <a:srgbClr val="003863"/>
                </a:solidFill>
              </a:rPr>
              <a:t>2</a:t>
            </a:r>
          </a:p>
        </p:txBody>
      </p:sp>
    </p:spTree>
    <p:extLst>
      <p:ext uri="{BB962C8B-B14F-4D97-AF65-F5344CB8AC3E}">
        <p14:creationId xmlns:p14="http://schemas.microsoft.com/office/powerpoint/2010/main" val="789964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46">
            <a:extLst>
              <a:ext uri="{FF2B5EF4-FFF2-40B4-BE49-F238E27FC236}">
                <a16:creationId xmlns:a16="http://schemas.microsoft.com/office/drawing/2014/main" id="{F4B71A81-1F78-7C17-1147-26A6D8196E8D}"/>
              </a:ext>
            </a:extLst>
          </p:cNvPr>
          <p:cNvSpPr>
            <a:spLocks noGrp="1"/>
          </p:cNvSpPr>
          <p:nvPr>
            <p:ph type="ctrTitle"/>
          </p:nvPr>
        </p:nvSpPr>
        <p:spPr/>
        <p:txBody>
          <a:bodyPr/>
          <a:lstStyle/>
          <a:p>
            <a:r>
              <a:rPr lang="en-US"/>
              <a:t>Q&amp;A</a:t>
            </a:r>
          </a:p>
        </p:txBody>
      </p:sp>
    </p:spTree>
    <p:extLst>
      <p:ext uri="{BB962C8B-B14F-4D97-AF65-F5344CB8AC3E}">
        <p14:creationId xmlns:p14="http://schemas.microsoft.com/office/powerpoint/2010/main" val="542466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9DFB7-36C6-A334-5EB1-A6A016D8CA69}"/>
              </a:ext>
            </a:extLst>
          </p:cNvPr>
          <p:cNvSpPr>
            <a:spLocks noGrp="1"/>
          </p:cNvSpPr>
          <p:nvPr>
            <p:ph type="ctrTitle"/>
          </p:nvPr>
        </p:nvSpPr>
        <p:spPr/>
        <p:txBody>
          <a:bodyPr/>
          <a:lstStyle/>
          <a:p>
            <a:r>
              <a:rPr lang="en-US"/>
              <a:t>Thank You!</a:t>
            </a:r>
          </a:p>
        </p:txBody>
      </p:sp>
      <p:sp>
        <p:nvSpPr>
          <p:cNvPr id="39" name="Subtitle 38">
            <a:extLst>
              <a:ext uri="{FF2B5EF4-FFF2-40B4-BE49-F238E27FC236}">
                <a16:creationId xmlns:a16="http://schemas.microsoft.com/office/drawing/2014/main" id="{0203CCAB-DAF7-2653-01F6-87ECB23FE92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51260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4001B-6AF3-79A6-DCE4-EBEE70FA4A8F}"/>
              </a:ext>
            </a:extLst>
          </p:cNvPr>
          <p:cNvSpPr>
            <a:spLocks noGrp="1"/>
          </p:cNvSpPr>
          <p:nvPr>
            <p:ph type="title"/>
          </p:nvPr>
        </p:nvSpPr>
        <p:spPr/>
        <p:txBody>
          <a:bodyPr/>
          <a:lstStyle/>
          <a:p>
            <a:r>
              <a:rPr lang="en-US" dirty="0">
                <a:ea typeface="+mn-lt"/>
                <a:cs typeface="+mn-lt"/>
              </a:rPr>
              <a:t>Research Objective </a:t>
            </a:r>
            <a:endParaRPr lang="en-US" dirty="0"/>
          </a:p>
        </p:txBody>
      </p:sp>
      <p:sp>
        <p:nvSpPr>
          <p:cNvPr id="7" name="Content Placeholder 6">
            <a:extLst>
              <a:ext uri="{FF2B5EF4-FFF2-40B4-BE49-F238E27FC236}">
                <a16:creationId xmlns:a16="http://schemas.microsoft.com/office/drawing/2014/main" id="{D9AA6A6D-5568-717B-E1F7-537D69EECF8B}"/>
              </a:ext>
            </a:extLst>
          </p:cNvPr>
          <p:cNvSpPr>
            <a:spLocks noGrp="1"/>
          </p:cNvSpPr>
          <p:nvPr>
            <p:ph idx="1"/>
          </p:nvPr>
        </p:nvSpPr>
        <p:spPr>
          <a:xfrm>
            <a:off x="552450" y="1652086"/>
            <a:ext cx="11326800" cy="4830936"/>
          </a:xfrm>
        </p:spPr>
        <p:txBody>
          <a:bodyPr vert="horz" lIns="91440" tIns="45720" rIns="91440" bIns="45720" rtlCol="0" anchor="t">
            <a:normAutofit/>
          </a:bodyPr>
          <a:lstStyle/>
          <a:p>
            <a:pPr marL="0" indent="0">
              <a:lnSpc>
                <a:spcPct val="150000"/>
              </a:lnSpc>
              <a:buNone/>
            </a:pPr>
            <a:r>
              <a:rPr lang="en-US" dirty="0">
                <a:latin typeface="Aptos" panose="020B0004020202020204" pitchFamily="34" charset="0"/>
                <a:ea typeface="+mn-lt"/>
                <a:cs typeface="+mn-lt"/>
              </a:rPr>
              <a:t>To obtain Users feedback, UX surveyed users to collect users’ feedback, challenges and pain points during the registration process starting from the ”Create an account” screen, and then the Enrollment summary page, MDB dashboard to understand what the user pain-points are that prevent them from “opting in” to Paperless EOBs.</a:t>
            </a:r>
            <a:endParaRPr lang="en-US" dirty="0">
              <a:latin typeface="Aptos" panose="020B0004020202020204" pitchFamily="34" charset="0"/>
            </a:endParaRPr>
          </a:p>
        </p:txBody>
      </p:sp>
    </p:spTree>
    <p:extLst>
      <p:ext uri="{BB962C8B-B14F-4D97-AF65-F5344CB8AC3E}">
        <p14:creationId xmlns:p14="http://schemas.microsoft.com/office/powerpoint/2010/main" val="3998113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61E9F-2F9F-35C6-428C-1E79466CEB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1554B3-EEF0-F432-99B4-CAE051D864B9}"/>
              </a:ext>
            </a:extLst>
          </p:cNvPr>
          <p:cNvSpPr>
            <a:spLocks noGrp="1"/>
          </p:cNvSpPr>
          <p:nvPr>
            <p:ph type="title"/>
          </p:nvPr>
        </p:nvSpPr>
        <p:spPr>
          <a:xfrm>
            <a:off x="350731" y="374979"/>
            <a:ext cx="10515600" cy="711950"/>
          </a:xfrm>
        </p:spPr>
        <p:txBody>
          <a:bodyPr/>
          <a:lstStyle/>
          <a:p>
            <a:r>
              <a:rPr lang="en-US" dirty="0">
                <a:ea typeface="+mn-lt"/>
                <a:cs typeface="+mn-lt"/>
              </a:rPr>
              <a:t>Research Goals</a:t>
            </a:r>
            <a:endParaRPr lang="en-US" dirty="0"/>
          </a:p>
        </p:txBody>
      </p:sp>
      <p:sp>
        <p:nvSpPr>
          <p:cNvPr id="7" name="Content Placeholder 6">
            <a:extLst>
              <a:ext uri="{FF2B5EF4-FFF2-40B4-BE49-F238E27FC236}">
                <a16:creationId xmlns:a16="http://schemas.microsoft.com/office/drawing/2014/main" id="{9A7BEAC2-7401-1D91-3CFD-069299AA220C}"/>
              </a:ext>
            </a:extLst>
          </p:cNvPr>
          <p:cNvSpPr>
            <a:spLocks noGrp="1"/>
          </p:cNvSpPr>
          <p:nvPr>
            <p:ph idx="1"/>
          </p:nvPr>
        </p:nvSpPr>
        <p:spPr>
          <a:xfrm>
            <a:off x="350732" y="2577747"/>
            <a:ext cx="11528518" cy="4789211"/>
          </a:xfrm>
        </p:spPr>
        <p:txBody>
          <a:bodyPr vert="horz" lIns="91440" tIns="45720" rIns="91440" bIns="45720" rtlCol="0" anchor="t">
            <a:noAutofit/>
          </a:bodyPr>
          <a:lstStyle/>
          <a:p>
            <a:pPr>
              <a:lnSpc>
                <a:spcPct val="100000"/>
              </a:lnSpc>
            </a:pPr>
            <a:r>
              <a:rPr lang="en-US" sz="2000" dirty="0">
                <a:solidFill>
                  <a:srgbClr val="003863"/>
                </a:solidFill>
                <a:latin typeface="Aptos" panose="020B0004020202020204" pitchFamily="34" charset="0"/>
                <a:ea typeface="+mn-lt"/>
                <a:cs typeface="+mn-lt"/>
              </a:rPr>
              <a:t>If the users are or are not having issues locating the option to select Paperless EOBs on the Registration/ Create an Account page.</a:t>
            </a:r>
          </a:p>
          <a:p>
            <a:pPr>
              <a:lnSpc>
                <a:spcPct val="100000"/>
              </a:lnSpc>
            </a:pPr>
            <a:r>
              <a:rPr lang="en-US" sz="2000" dirty="0">
                <a:solidFill>
                  <a:srgbClr val="003863"/>
                </a:solidFill>
                <a:latin typeface="Aptos" panose="020B0004020202020204" pitchFamily="34" charset="0"/>
                <a:ea typeface="+mn-lt"/>
                <a:cs typeface="+mn-lt"/>
              </a:rPr>
              <a:t>If the user has enough information and understands the options to select receiving paperless EOBs.</a:t>
            </a:r>
          </a:p>
          <a:p>
            <a:pPr>
              <a:lnSpc>
                <a:spcPct val="100000"/>
              </a:lnSpc>
            </a:pPr>
            <a:r>
              <a:rPr lang="en-US" sz="2000" dirty="0">
                <a:solidFill>
                  <a:srgbClr val="003863"/>
                </a:solidFill>
                <a:latin typeface="Aptos" panose="020B0004020202020204" pitchFamily="34" charset="0"/>
                <a:ea typeface="+mn-lt"/>
                <a:cs typeface="+mn-lt"/>
              </a:rPr>
              <a:t>If the content is clear and if we are providing accurate information so the user understands what Paperless EOBs are.</a:t>
            </a:r>
          </a:p>
          <a:p>
            <a:pPr>
              <a:lnSpc>
                <a:spcPct val="100000"/>
              </a:lnSpc>
            </a:pPr>
            <a:r>
              <a:rPr lang="en-US" sz="2000" dirty="0">
                <a:solidFill>
                  <a:srgbClr val="003863"/>
                </a:solidFill>
                <a:latin typeface="Aptos" panose="020B0004020202020204" pitchFamily="34" charset="0"/>
                <a:ea typeface="+mn-lt"/>
                <a:cs typeface="+mn-lt"/>
              </a:rPr>
              <a:t>If the users are opting in to Paperless EOBs, and if not, why.</a:t>
            </a:r>
          </a:p>
        </p:txBody>
      </p:sp>
      <p:sp>
        <p:nvSpPr>
          <p:cNvPr id="4" name="Content Placeholder 6">
            <a:extLst>
              <a:ext uri="{FF2B5EF4-FFF2-40B4-BE49-F238E27FC236}">
                <a16:creationId xmlns:a16="http://schemas.microsoft.com/office/drawing/2014/main" id="{B8EC055C-A425-42CD-9548-ACDB90616757}"/>
              </a:ext>
            </a:extLst>
          </p:cNvPr>
          <p:cNvSpPr txBox="1">
            <a:spLocks/>
          </p:cNvSpPr>
          <p:nvPr/>
        </p:nvSpPr>
        <p:spPr>
          <a:xfrm>
            <a:off x="331741" y="2122100"/>
            <a:ext cx="11528518" cy="45564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solidFill>
                  <a:srgbClr val="003863"/>
                </a:solidFill>
                <a:latin typeface="Aptos" panose="020B0004020202020204" pitchFamily="34" charset="0"/>
                <a:ea typeface="+mn-lt"/>
                <a:cs typeface="+mn-lt"/>
              </a:rPr>
              <a:t>Assess :</a:t>
            </a:r>
            <a:endParaRPr lang="en-US" sz="2000" dirty="0">
              <a:latin typeface="Aptos" panose="020B0004020202020204" pitchFamily="34" charset="0"/>
            </a:endParaRPr>
          </a:p>
        </p:txBody>
      </p:sp>
      <p:sp>
        <p:nvSpPr>
          <p:cNvPr id="6" name="TextBox 5">
            <a:extLst>
              <a:ext uri="{FF2B5EF4-FFF2-40B4-BE49-F238E27FC236}">
                <a16:creationId xmlns:a16="http://schemas.microsoft.com/office/drawing/2014/main" id="{2EB01736-0518-C7A0-E919-8DB87BA577F4}"/>
              </a:ext>
            </a:extLst>
          </p:cNvPr>
          <p:cNvSpPr txBox="1"/>
          <p:nvPr/>
        </p:nvSpPr>
        <p:spPr>
          <a:xfrm>
            <a:off x="331741" y="1281349"/>
            <a:ext cx="11346687" cy="646331"/>
          </a:xfrm>
          <a:prstGeom prst="rect">
            <a:avLst/>
          </a:prstGeom>
          <a:noFill/>
        </p:spPr>
        <p:txBody>
          <a:bodyPr wrap="square">
            <a:spAutoFit/>
          </a:bodyPr>
          <a:lstStyle/>
          <a:p>
            <a:pPr>
              <a:lnSpc>
                <a:spcPct val="100000"/>
              </a:lnSpc>
            </a:pPr>
            <a:r>
              <a:rPr lang="en-US" sz="1800" b="1" dirty="0">
                <a:solidFill>
                  <a:srgbClr val="003863"/>
                </a:solidFill>
                <a:latin typeface="Aptos" panose="020B0004020202020204" pitchFamily="34" charset="0"/>
                <a:ea typeface="+mn-lt"/>
                <a:cs typeface="+mn-lt"/>
              </a:rPr>
              <a:t>Understand any challenges the user is facing when going to select or not select</a:t>
            </a:r>
            <a:br>
              <a:rPr lang="en-US" sz="1800" b="1" dirty="0">
                <a:solidFill>
                  <a:srgbClr val="003863"/>
                </a:solidFill>
                <a:latin typeface="Aptos" panose="020B0004020202020204" pitchFamily="34" charset="0"/>
                <a:ea typeface="+mn-lt"/>
                <a:cs typeface="+mn-lt"/>
              </a:rPr>
            </a:br>
            <a:r>
              <a:rPr lang="en-US" sz="1800" b="1" dirty="0">
                <a:solidFill>
                  <a:srgbClr val="003863"/>
                </a:solidFill>
                <a:latin typeface="Aptos" panose="020B0004020202020204" pitchFamily="34" charset="0"/>
                <a:ea typeface="+mn-lt"/>
                <a:cs typeface="+mn-lt"/>
              </a:rPr>
              <a:t> opting into paperless EOBs</a:t>
            </a:r>
            <a:endParaRPr lang="en-US" sz="1800" b="1" dirty="0">
              <a:latin typeface="Aptos" panose="020B0004020202020204" pitchFamily="34" charset="0"/>
            </a:endParaRPr>
          </a:p>
        </p:txBody>
      </p:sp>
    </p:spTree>
    <p:extLst>
      <p:ext uri="{BB962C8B-B14F-4D97-AF65-F5344CB8AC3E}">
        <p14:creationId xmlns:p14="http://schemas.microsoft.com/office/powerpoint/2010/main" val="1158157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9DFB7-36C6-A334-5EB1-A6A016D8CA69}"/>
              </a:ext>
            </a:extLst>
          </p:cNvPr>
          <p:cNvSpPr>
            <a:spLocks noGrp="1"/>
          </p:cNvSpPr>
          <p:nvPr>
            <p:ph type="ctrTitle"/>
          </p:nvPr>
        </p:nvSpPr>
        <p:spPr/>
        <p:txBody>
          <a:bodyPr/>
          <a:lstStyle/>
          <a:p>
            <a:r>
              <a:rPr lang="en-US"/>
              <a:t>Findings</a:t>
            </a:r>
          </a:p>
        </p:txBody>
      </p:sp>
      <p:sp>
        <p:nvSpPr>
          <p:cNvPr id="39" name="Subtitle 38">
            <a:extLst>
              <a:ext uri="{FF2B5EF4-FFF2-40B4-BE49-F238E27FC236}">
                <a16:creationId xmlns:a16="http://schemas.microsoft.com/office/drawing/2014/main" id="{0203CCAB-DAF7-2653-01F6-87ECB23FE92E}"/>
              </a:ext>
            </a:extLst>
          </p:cNvPr>
          <p:cNvSpPr>
            <a:spLocks noGrp="1"/>
          </p:cNvSpPr>
          <p:nvPr>
            <p:ph type="subTitle" idx="1"/>
          </p:nvPr>
        </p:nvSpPr>
        <p:spPr/>
        <p:txBody>
          <a:bodyPr vert="horz" lIns="91440" tIns="45720" rIns="91440" bIns="45720" rtlCol="0" anchor="t">
            <a:normAutofit/>
          </a:bodyPr>
          <a:lstStyle/>
          <a:p>
            <a:r>
              <a:rPr lang="en-US" dirty="0"/>
              <a:t>User Testing</a:t>
            </a:r>
          </a:p>
        </p:txBody>
      </p:sp>
    </p:spTree>
    <p:extLst>
      <p:ext uri="{BB962C8B-B14F-4D97-AF65-F5344CB8AC3E}">
        <p14:creationId xmlns:p14="http://schemas.microsoft.com/office/powerpoint/2010/main" val="146785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38277E1-DDC7-7DC2-157C-09FE59EB6451}"/>
              </a:ext>
            </a:extLst>
          </p:cNvPr>
          <p:cNvSpPr>
            <a:spLocks noGrp="1"/>
          </p:cNvSpPr>
          <p:nvPr>
            <p:ph type="title"/>
          </p:nvPr>
        </p:nvSpPr>
        <p:spPr/>
        <p:txBody>
          <a:bodyPr/>
          <a:lstStyle/>
          <a:p>
            <a:r>
              <a:rPr lang="en-US" b="1" dirty="0">
                <a:solidFill>
                  <a:schemeClr val="bg1"/>
                </a:solidFill>
              </a:rPr>
              <a:t>Registration Feedback – User Comments</a:t>
            </a:r>
          </a:p>
        </p:txBody>
      </p:sp>
      <p:sp>
        <p:nvSpPr>
          <p:cNvPr id="4" name="Slide Number Placeholder 3">
            <a:extLst>
              <a:ext uri="{FF2B5EF4-FFF2-40B4-BE49-F238E27FC236}">
                <a16:creationId xmlns:a16="http://schemas.microsoft.com/office/drawing/2014/main" id="{22D97C1C-5DB4-AC81-86FA-0668D23E1B5E}"/>
              </a:ext>
            </a:extLst>
          </p:cNvPr>
          <p:cNvSpPr>
            <a:spLocks noGrp="1"/>
          </p:cNvSpPr>
          <p:nvPr>
            <p:ph type="sldNum" sz="quarter" idx="11"/>
          </p:nvPr>
        </p:nvSpPr>
        <p:spPr/>
        <p:txBody>
          <a:bodyPr/>
          <a:lstStyle/>
          <a:p>
            <a:fld id="{F0BBDD5A-B46B-1B4F-9959-414F0ED75735}" type="slidenum">
              <a:rPr lang="en-US" smtClean="0"/>
              <a:pPr/>
              <a:t>6</a:t>
            </a:fld>
            <a:endParaRPr lang="en-US" dirty="0"/>
          </a:p>
        </p:txBody>
      </p:sp>
      <p:sp>
        <p:nvSpPr>
          <p:cNvPr id="13" name="TextBox 12">
            <a:extLst>
              <a:ext uri="{FF2B5EF4-FFF2-40B4-BE49-F238E27FC236}">
                <a16:creationId xmlns:a16="http://schemas.microsoft.com/office/drawing/2014/main" id="{821BF8FF-F0A8-AEF3-62AC-39B1CD6A782E}"/>
              </a:ext>
            </a:extLst>
          </p:cNvPr>
          <p:cNvSpPr txBox="1"/>
          <p:nvPr/>
        </p:nvSpPr>
        <p:spPr>
          <a:xfrm>
            <a:off x="757295" y="1189370"/>
            <a:ext cx="9164733" cy="584775"/>
          </a:xfrm>
          <a:prstGeom prst="rect">
            <a:avLst/>
          </a:prstGeom>
          <a:noFill/>
        </p:spPr>
        <p:txBody>
          <a:bodyPr wrap="square">
            <a:spAutoFit/>
          </a:bodyPr>
          <a:lstStyle/>
          <a:p>
            <a:pPr algn="l"/>
            <a:r>
              <a:rPr lang="en-US" sz="3200" b="1" dirty="0">
                <a:solidFill>
                  <a:schemeClr val="accent1"/>
                </a:solidFill>
              </a:rPr>
              <a:t>"I really like the save, save some trees.”</a:t>
            </a:r>
          </a:p>
        </p:txBody>
      </p:sp>
      <p:sp>
        <p:nvSpPr>
          <p:cNvPr id="10" name="TextBox 9">
            <a:extLst>
              <a:ext uri="{FF2B5EF4-FFF2-40B4-BE49-F238E27FC236}">
                <a16:creationId xmlns:a16="http://schemas.microsoft.com/office/drawing/2014/main" id="{AA048DA3-7E21-6F48-4412-3F3A977CA6DB}"/>
              </a:ext>
            </a:extLst>
          </p:cNvPr>
          <p:cNvSpPr txBox="1"/>
          <p:nvPr/>
        </p:nvSpPr>
        <p:spPr>
          <a:xfrm>
            <a:off x="492015" y="4520430"/>
            <a:ext cx="10750607" cy="923330"/>
          </a:xfrm>
          <a:prstGeom prst="rect">
            <a:avLst/>
          </a:prstGeom>
          <a:noFill/>
        </p:spPr>
        <p:txBody>
          <a:bodyPr wrap="square" rtlCol="0">
            <a:spAutoFit/>
          </a:bodyPr>
          <a:lstStyle/>
          <a:p>
            <a:r>
              <a:rPr lang="en-US" b="1" dirty="0">
                <a:solidFill>
                  <a:schemeClr val="accent1"/>
                </a:solidFill>
              </a:rPr>
              <a:t>“Storage, keep less paper to keep insects away or to have it mailed once so I can give it a read from the convenience of my armchair to see any important helpful information and then trash it (knowing) I can refer to the PDF version emailed to me.”</a:t>
            </a:r>
          </a:p>
        </p:txBody>
      </p:sp>
      <p:sp>
        <p:nvSpPr>
          <p:cNvPr id="11" name="TextBox 10">
            <a:extLst>
              <a:ext uri="{FF2B5EF4-FFF2-40B4-BE49-F238E27FC236}">
                <a16:creationId xmlns:a16="http://schemas.microsoft.com/office/drawing/2014/main" id="{EEC257D8-BD10-0B0D-D2BC-6534AF7A5976}"/>
              </a:ext>
            </a:extLst>
          </p:cNvPr>
          <p:cNvSpPr txBox="1"/>
          <p:nvPr/>
        </p:nvSpPr>
        <p:spPr>
          <a:xfrm>
            <a:off x="3323553" y="5652271"/>
            <a:ext cx="7165885" cy="923330"/>
          </a:xfrm>
          <a:prstGeom prst="rect">
            <a:avLst/>
          </a:prstGeom>
          <a:noFill/>
        </p:spPr>
        <p:txBody>
          <a:bodyPr wrap="square" rtlCol="0">
            <a:spAutoFit/>
          </a:bodyPr>
          <a:lstStyle/>
          <a:p>
            <a:r>
              <a:rPr lang="en-US" dirty="0">
                <a:solidFill>
                  <a:schemeClr val="bg1"/>
                </a:solidFill>
              </a:rPr>
              <a:t>“I do this whenever I can. I vastly prefer paperless options to physical mail. It is easier to track and manage and store, and I believe it is safer and more reliable than physical mail.”</a:t>
            </a:r>
          </a:p>
        </p:txBody>
      </p:sp>
      <p:sp>
        <p:nvSpPr>
          <p:cNvPr id="12" name="TextBox 11">
            <a:extLst>
              <a:ext uri="{FF2B5EF4-FFF2-40B4-BE49-F238E27FC236}">
                <a16:creationId xmlns:a16="http://schemas.microsoft.com/office/drawing/2014/main" id="{48CADE8A-FEEE-0DA9-0F75-CBD89321DA23}"/>
              </a:ext>
            </a:extLst>
          </p:cNvPr>
          <p:cNvSpPr txBox="1"/>
          <p:nvPr/>
        </p:nvSpPr>
        <p:spPr>
          <a:xfrm>
            <a:off x="492016" y="2717374"/>
            <a:ext cx="4915425" cy="369332"/>
          </a:xfrm>
          <a:prstGeom prst="rect">
            <a:avLst/>
          </a:prstGeom>
          <a:noFill/>
        </p:spPr>
        <p:txBody>
          <a:bodyPr wrap="square" rtlCol="0">
            <a:spAutoFit/>
          </a:bodyPr>
          <a:lstStyle/>
          <a:p>
            <a:r>
              <a:rPr lang="en-US" dirty="0">
                <a:solidFill>
                  <a:schemeClr val="accent1"/>
                </a:solidFill>
              </a:rPr>
              <a:t>“My own inclination is always paperless.”</a:t>
            </a:r>
          </a:p>
        </p:txBody>
      </p:sp>
      <p:sp>
        <p:nvSpPr>
          <p:cNvPr id="14" name="TextBox 13">
            <a:extLst>
              <a:ext uri="{FF2B5EF4-FFF2-40B4-BE49-F238E27FC236}">
                <a16:creationId xmlns:a16="http://schemas.microsoft.com/office/drawing/2014/main" id="{F856C951-2138-E2E9-69EB-AB8D4C2A90A1}"/>
              </a:ext>
            </a:extLst>
          </p:cNvPr>
          <p:cNvSpPr txBox="1"/>
          <p:nvPr/>
        </p:nvSpPr>
        <p:spPr>
          <a:xfrm>
            <a:off x="2280420" y="1858547"/>
            <a:ext cx="8962202" cy="707886"/>
          </a:xfrm>
          <a:prstGeom prst="rect">
            <a:avLst/>
          </a:prstGeom>
          <a:noFill/>
        </p:spPr>
        <p:txBody>
          <a:bodyPr wrap="square" rtlCol="0">
            <a:spAutoFit/>
          </a:bodyPr>
          <a:lstStyle/>
          <a:p>
            <a:r>
              <a:rPr lang="en-US" sz="2000" dirty="0">
                <a:solidFill>
                  <a:schemeClr val="bg1"/>
                </a:solidFill>
              </a:rPr>
              <a:t>“Provide the benefits to going paperless. Go green, save paper and get quick access to your account.”</a:t>
            </a:r>
          </a:p>
        </p:txBody>
      </p:sp>
      <p:sp>
        <p:nvSpPr>
          <p:cNvPr id="15" name="TextBox 14">
            <a:extLst>
              <a:ext uri="{FF2B5EF4-FFF2-40B4-BE49-F238E27FC236}">
                <a16:creationId xmlns:a16="http://schemas.microsoft.com/office/drawing/2014/main" id="{77047741-F4CF-F842-AC87-BCAF37FE1288}"/>
              </a:ext>
            </a:extLst>
          </p:cNvPr>
          <p:cNvSpPr txBox="1"/>
          <p:nvPr/>
        </p:nvSpPr>
        <p:spPr>
          <a:xfrm>
            <a:off x="6325402" y="2650063"/>
            <a:ext cx="4164036" cy="369332"/>
          </a:xfrm>
          <a:prstGeom prst="rect">
            <a:avLst/>
          </a:prstGeom>
          <a:noFill/>
        </p:spPr>
        <p:txBody>
          <a:bodyPr wrap="square" rtlCol="0">
            <a:spAutoFit/>
          </a:bodyPr>
          <a:lstStyle/>
          <a:p>
            <a:r>
              <a:rPr lang="en-US" dirty="0">
                <a:solidFill>
                  <a:schemeClr val="bg1"/>
                </a:solidFill>
              </a:rPr>
              <a:t>“..to save paper and resource(s).”</a:t>
            </a:r>
          </a:p>
        </p:txBody>
      </p:sp>
      <p:sp>
        <p:nvSpPr>
          <p:cNvPr id="17" name="TextBox 16">
            <a:extLst>
              <a:ext uri="{FF2B5EF4-FFF2-40B4-BE49-F238E27FC236}">
                <a16:creationId xmlns:a16="http://schemas.microsoft.com/office/drawing/2014/main" id="{CD636BF0-6CC2-5A8E-505A-1649D49F5626}"/>
              </a:ext>
            </a:extLst>
          </p:cNvPr>
          <p:cNvSpPr txBox="1"/>
          <p:nvPr/>
        </p:nvSpPr>
        <p:spPr>
          <a:xfrm>
            <a:off x="1456965" y="3388589"/>
            <a:ext cx="7997253" cy="923330"/>
          </a:xfrm>
          <a:prstGeom prst="rect">
            <a:avLst/>
          </a:prstGeom>
          <a:noFill/>
        </p:spPr>
        <p:txBody>
          <a:bodyPr wrap="square">
            <a:spAutoFit/>
          </a:bodyPr>
          <a:lstStyle/>
          <a:p>
            <a:r>
              <a:rPr lang="en-US" dirty="0">
                <a:solidFill>
                  <a:schemeClr val="bg1"/>
                </a:solidFill>
              </a:rPr>
              <a:t>Yes, I would um want a paperless explanation of benefits to already be selected because um this will show that I need to click on it so that I will have more urge to to subscribe to it…</a:t>
            </a:r>
          </a:p>
        </p:txBody>
      </p:sp>
    </p:spTree>
    <p:extLst>
      <p:ext uri="{BB962C8B-B14F-4D97-AF65-F5344CB8AC3E}">
        <p14:creationId xmlns:p14="http://schemas.microsoft.com/office/powerpoint/2010/main" val="1620830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9AA6A6D-5568-717B-E1F7-537D69EECF8B}"/>
              </a:ext>
            </a:extLst>
          </p:cNvPr>
          <p:cNvSpPr>
            <a:spLocks noGrp="1"/>
          </p:cNvSpPr>
          <p:nvPr>
            <p:ph idx="1"/>
          </p:nvPr>
        </p:nvSpPr>
        <p:spPr>
          <a:xfrm>
            <a:off x="342974" y="1393721"/>
            <a:ext cx="6896112" cy="5146351"/>
          </a:xfrm>
        </p:spPr>
        <p:txBody>
          <a:bodyPr vert="horz" lIns="91440" tIns="45720" rIns="91440" bIns="45720" rtlCol="0" anchor="t">
            <a:normAutofit fontScale="85000" lnSpcReduction="10000"/>
          </a:bodyPr>
          <a:lstStyle/>
          <a:p>
            <a:pPr marL="0" indent="0">
              <a:lnSpc>
                <a:spcPct val="160000"/>
              </a:lnSpc>
              <a:buNone/>
            </a:pPr>
            <a:r>
              <a:rPr lang="en-US" sz="1800" b="1" dirty="0">
                <a:ea typeface="+mn-lt"/>
                <a:cs typeface="+mn-lt"/>
              </a:rPr>
              <a:t>Selection of Paperless EOBs</a:t>
            </a:r>
            <a:endParaRPr lang="en-US" sz="1800" dirty="0"/>
          </a:p>
          <a:p>
            <a:pPr>
              <a:lnSpc>
                <a:spcPct val="100000"/>
              </a:lnSpc>
            </a:pPr>
            <a:r>
              <a:rPr lang="en-US" sz="1600" dirty="0">
                <a:effectLst/>
                <a:latin typeface="Helvetica Neue" panose="02000503000000020004" pitchFamily="2" charset="0"/>
              </a:rPr>
              <a:t>When registering an account, did you select to have Paperless EOBs sent to you electronically?</a:t>
            </a:r>
            <a:endParaRPr lang="en-US" sz="1800" b="1" dirty="0"/>
          </a:p>
          <a:p>
            <a:pPr marL="0" indent="0">
              <a:buNone/>
            </a:pPr>
            <a:br>
              <a:rPr lang="en-US" sz="1800" b="1" dirty="0"/>
            </a:br>
            <a:r>
              <a:rPr lang="en-US" sz="1800" b="1" dirty="0"/>
              <a:t>Understanding options for receiving your Explanation of Benefits </a:t>
            </a:r>
          </a:p>
          <a:p>
            <a:pPr>
              <a:lnSpc>
                <a:spcPct val="150000"/>
              </a:lnSpc>
            </a:pPr>
            <a:r>
              <a:rPr lang="en-US" sz="1600" dirty="0">
                <a:ea typeface="+mn-lt"/>
                <a:cs typeface="+mn-lt"/>
              </a:rPr>
              <a:t>Was it easy to understand the options for receiving your Explanation of Benefits (EOBs) by mail or electronically?</a:t>
            </a:r>
            <a:r>
              <a:rPr lang="en-US" sz="1600" b="1" dirty="0">
                <a:ea typeface="+mn-lt"/>
                <a:cs typeface="+mn-lt"/>
              </a:rPr>
              <a:t> </a:t>
            </a:r>
            <a:endParaRPr lang="en-US" sz="1600" dirty="0"/>
          </a:p>
          <a:p>
            <a:pPr>
              <a:lnSpc>
                <a:spcPct val="150000"/>
              </a:lnSpc>
            </a:pPr>
            <a:r>
              <a:rPr lang="en-US" sz="1600" dirty="0">
                <a:ea typeface="+mn-lt"/>
                <a:cs typeface="+mn-lt"/>
              </a:rPr>
              <a:t>How easy was it to locate and select the options to receive your Paperless EOBs by mail or electronically?</a:t>
            </a:r>
          </a:p>
          <a:p>
            <a:pPr marL="0" indent="0">
              <a:lnSpc>
                <a:spcPct val="150000"/>
              </a:lnSpc>
              <a:buNone/>
            </a:pPr>
            <a:r>
              <a:rPr lang="en-US" sz="2000" b="1" dirty="0">
                <a:ea typeface="+mj-lt"/>
                <a:cs typeface="+mj-lt"/>
              </a:rPr>
              <a:t>Magic Wand</a:t>
            </a:r>
            <a:endParaRPr lang="en-US" sz="2000" b="1" dirty="0"/>
          </a:p>
          <a:p>
            <a:pPr>
              <a:lnSpc>
                <a:spcPct val="150000"/>
              </a:lnSpc>
            </a:pPr>
            <a:r>
              <a:rPr lang="en-US" sz="1800" dirty="0">
                <a:ea typeface="+mn-lt"/>
                <a:cs typeface="+mn-lt"/>
              </a:rPr>
              <a:t>Effectiveness – Would you change anything?</a:t>
            </a:r>
          </a:p>
          <a:p>
            <a:pPr marL="0" indent="0">
              <a:lnSpc>
                <a:spcPct val="150000"/>
              </a:lnSpc>
              <a:buNone/>
            </a:pPr>
            <a:r>
              <a:rPr lang="en-US" sz="2000" b="1" dirty="0">
                <a:ea typeface="+mj-lt"/>
                <a:cs typeface="+mj-lt"/>
              </a:rPr>
              <a:t>Overall Experience</a:t>
            </a:r>
            <a:endParaRPr lang="en-US" sz="2000" b="1" dirty="0"/>
          </a:p>
          <a:p>
            <a:pPr>
              <a:lnSpc>
                <a:spcPct val="150000"/>
              </a:lnSpc>
            </a:pPr>
            <a:r>
              <a:rPr lang="en-US" sz="1800" dirty="0">
                <a:ea typeface="+mn-lt"/>
                <a:cs typeface="+mn-lt"/>
              </a:rPr>
              <a:t>How would you rate your overall experience registering and selecting your Paperless EOB delivery preference?</a:t>
            </a:r>
            <a:endParaRPr lang="en-US" sz="1800" b="1" dirty="0">
              <a:ea typeface="+mn-lt"/>
              <a:cs typeface="+mn-lt"/>
            </a:endParaRPr>
          </a:p>
          <a:p>
            <a:pPr marL="342900" indent="-342900">
              <a:buFont typeface="+mj-lt"/>
              <a:buAutoNum type="arabicPeriod"/>
            </a:pPr>
            <a:endParaRPr lang="en-US" sz="1800" b="1" dirty="0">
              <a:ea typeface="+mn-lt"/>
              <a:cs typeface="+mn-lt"/>
            </a:endParaRPr>
          </a:p>
        </p:txBody>
      </p:sp>
      <p:sp>
        <p:nvSpPr>
          <p:cNvPr id="9" name="Title 1">
            <a:extLst>
              <a:ext uri="{FF2B5EF4-FFF2-40B4-BE49-F238E27FC236}">
                <a16:creationId xmlns:a16="http://schemas.microsoft.com/office/drawing/2014/main" id="{D7BBD5C2-A301-8E67-6125-564280DF6E86}"/>
              </a:ext>
            </a:extLst>
          </p:cNvPr>
          <p:cNvSpPr txBox="1">
            <a:spLocks/>
          </p:cNvSpPr>
          <p:nvPr/>
        </p:nvSpPr>
        <p:spPr>
          <a:xfrm>
            <a:off x="341438" y="347100"/>
            <a:ext cx="10515600" cy="1165497"/>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000" kern="1200">
                <a:ln>
                  <a:noFill/>
                </a:ln>
                <a:solidFill>
                  <a:schemeClr val="accent3"/>
                </a:solidFill>
                <a:latin typeface="+mj-lt"/>
                <a:ea typeface="+mj-ea"/>
                <a:cs typeface="+mj-cs"/>
              </a:defRPr>
            </a:lvl1pPr>
          </a:lstStyle>
          <a:p>
            <a:r>
              <a:rPr lang="en-US" dirty="0">
                <a:latin typeface="Aptos" panose="020B0004020202020204" pitchFamily="34" charset="0"/>
              </a:rPr>
              <a:t>Paperless EOBs on Registration Tasks &amp; Success Rate</a:t>
            </a:r>
          </a:p>
        </p:txBody>
      </p:sp>
      <p:sp>
        <p:nvSpPr>
          <p:cNvPr id="17" name="Title 5">
            <a:extLst>
              <a:ext uri="{FF2B5EF4-FFF2-40B4-BE49-F238E27FC236}">
                <a16:creationId xmlns:a16="http://schemas.microsoft.com/office/drawing/2014/main" id="{EE079803-D773-9BDC-F3FE-FBCFC5A94A4A}"/>
              </a:ext>
            </a:extLst>
          </p:cNvPr>
          <p:cNvSpPr txBox="1">
            <a:spLocks/>
          </p:cNvSpPr>
          <p:nvPr/>
        </p:nvSpPr>
        <p:spPr>
          <a:xfrm>
            <a:off x="7376941" y="1875862"/>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solidFill>
                  <a:srgbClr val="00B050"/>
                </a:solidFill>
              </a:rPr>
              <a:t>88%</a:t>
            </a:r>
          </a:p>
        </p:txBody>
      </p:sp>
      <p:sp>
        <p:nvSpPr>
          <p:cNvPr id="18" name="Title 5">
            <a:extLst>
              <a:ext uri="{FF2B5EF4-FFF2-40B4-BE49-F238E27FC236}">
                <a16:creationId xmlns:a16="http://schemas.microsoft.com/office/drawing/2014/main" id="{CB2927D7-BABA-3104-AF17-2892985170D6}"/>
              </a:ext>
            </a:extLst>
          </p:cNvPr>
          <p:cNvSpPr txBox="1">
            <a:spLocks/>
          </p:cNvSpPr>
          <p:nvPr/>
        </p:nvSpPr>
        <p:spPr>
          <a:xfrm>
            <a:off x="8524160" y="1875862"/>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12%</a:t>
            </a:r>
          </a:p>
        </p:txBody>
      </p:sp>
      <p:sp>
        <p:nvSpPr>
          <p:cNvPr id="22" name="Text Placeholder 3">
            <a:extLst>
              <a:ext uri="{FF2B5EF4-FFF2-40B4-BE49-F238E27FC236}">
                <a16:creationId xmlns:a16="http://schemas.microsoft.com/office/drawing/2014/main" id="{3829FACD-6BDC-7CBC-7836-5B53B7085F15}"/>
              </a:ext>
            </a:extLst>
          </p:cNvPr>
          <p:cNvSpPr txBox="1">
            <a:spLocks/>
          </p:cNvSpPr>
          <p:nvPr/>
        </p:nvSpPr>
        <p:spPr>
          <a:xfrm>
            <a:off x="7487270" y="1325689"/>
            <a:ext cx="777271" cy="387575"/>
          </a:xfrm>
          <a:prstGeom prst="rect">
            <a:avLst/>
          </a:prstGeom>
        </p:spPr>
        <p:txBody>
          <a:bodyPr lIns="0" tIns="0" rIns="0" bIns="0" anchor="t">
            <a:no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b="1" dirty="0">
                <a:solidFill>
                  <a:srgbClr val="003863"/>
                </a:solidFill>
              </a:rPr>
              <a:t>Yes</a:t>
            </a:r>
          </a:p>
        </p:txBody>
      </p:sp>
      <p:sp>
        <p:nvSpPr>
          <p:cNvPr id="23" name="Text Placeholder 3">
            <a:extLst>
              <a:ext uri="{FF2B5EF4-FFF2-40B4-BE49-F238E27FC236}">
                <a16:creationId xmlns:a16="http://schemas.microsoft.com/office/drawing/2014/main" id="{1A7DF5C5-13C3-0BD4-B3B5-8EAC8B9FD545}"/>
              </a:ext>
            </a:extLst>
          </p:cNvPr>
          <p:cNvSpPr txBox="1">
            <a:spLocks/>
          </p:cNvSpPr>
          <p:nvPr/>
        </p:nvSpPr>
        <p:spPr>
          <a:xfrm>
            <a:off x="8577450" y="1325689"/>
            <a:ext cx="891349" cy="387575"/>
          </a:xfrm>
          <a:prstGeom prst="rect">
            <a:avLst/>
          </a:prstGeom>
        </p:spPr>
        <p:txBody>
          <a:bodyPr lIns="0" tIns="0" rIns="0" bIns="0" anchor="t">
            <a:no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b="1" dirty="0">
                <a:solidFill>
                  <a:srgbClr val="003863"/>
                </a:solidFill>
              </a:rPr>
              <a:t>No</a:t>
            </a:r>
          </a:p>
        </p:txBody>
      </p:sp>
      <p:sp>
        <p:nvSpPr>
          <p:cNvPr id="3" name="Title 5">
            <a:extLst>
              <a:ext uri="{FF2B5EF4-FFF2-40B4-BE49-F238E27FC236}">
                <a16:creationId xmlns:a16="http://schemas.microsoft.com/office/drawing/2014/main" id="{AA39BA07-A2E5-4631-A28C-F09B5A097CFF}"/>
              </a:ext>
            </a:extLst>
          </p:cNvPr>
          <p:cNvSpPr txBox="1">
            <a:spLocks/>
          </p:cNvSpPr>
          <p:nvPr/>
        </p:nvSpPr>
        <p:spPr>
          <a:xfrm>
            <a:off x="7430231" y="2909687"/>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solidFill>
                  <a:srgbClr val="00B050"/>
                </a:solidFill>
              </a:rPr>
              <a:t>88%</a:t>
            </a:r>
          </a:p>
        </p:txBody>
      </p:sp>
      <p:sp>
        <p:nvSpPr>
          <p:cNvPr id="11" name="Title 5">
            <a:extLst>
              <a:ext uri="{FF2B5EF4-FFF2-40B4-BE49-F238E27FC236}">
                <a16:creationId xmlns:a16="http://schemas.microsoft.com/office/drawing/2014/main" id="{AEB4E6EB-DF6F-9A7A-F91E-6E075F844756}"/>
              </a:ext>
            </a:extLst>
          </p:cNvPr>
          <p:cNvSpPr txBox="1">
            <a:spLocks/>
          </p:cNvSpPr>
          <p:nvPr/>
        </p:nvSpPr>
        <p:spPr>
          <a:xfrm>
            <a:off x="8577450" y="2909687"/>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12%</a:t>
            </a:r>
          </a:p>
        </p:txBody>
      </p:sp>
      <p:cxnSp>
        <p:nvCxnSpPr>
          <p:cNvPr id="16" name="Straight Arrow Connector 15">
            <a:extLst>
              <a:ext uri="{FF2B5EF4-FFF2-40B4-BE49-F238E27FC236}">
                <a16:creationId xmlns:a16="http://schemas.microsoft.com/office/drawing/2014/main" id="{8652FE8D-F454-ED5F-7F9E-38A2802F8F45}"/>
              </a:ext>
            </a:extLst>
          </p:cNvPr>
          <p:cNvCxnSpPr>
            <a:cxnSpLocks/>
          </p:cNvCxnSpPr>
          <p:nvPr/>
        </p:nvCxnSpPr>
        <p:spPr>
          <a:xfrm flipV="1">
            <a:off x="330117" y="2319844"/>
            <a:ext cx="11518909" cy="12584"/>
          </a:xfrm>
          <a:prstGeom prst="straightConnector1">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D19E6DD-35D9-8EE3-AED6-F793E554B694}"/>
              </a:ext>
            </a:extLst>
          </p:cNvPr>
          <p:cNvCxnSpPr>
            <a:cxnSpLocks/>
          </p:cNvCxnSpPr>
          <p:nvPr/>
        </p:nvCxnSpPr>
        <p:spPr>
          <a:xfrm>
            <a:off x="330117" y="4268118"/>
            <a:ext cx="11480958" cy="9117"/>
          </a:xfrm>
          <a:prstGeom prst="straightConnector1">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itle 5">
            <a:extLst>
              <a:ext uri="{FF2B5EF4-FFF2-40B4-BE49-F238E27FC236}">
                <a16:creationId xmlns:a16="http://schemas.microsoft.com/office/drawing/2014/main" id="{49AC0637-B530-D189-F9FD-DB6FFEBF3A0A}"/>
              </a:ext>
            </a:extLst>
          </p:cNvPr>
          <p:cNvSpPr txBox="1">
            <a:spLocks/>
          </p:cNvSpPr>
          <p:nvPr/>
        </p:nvSpPr>
        <p:spPr>
          <a:xfrm>
            <a:off x="7430231" y="3661733"/>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solidFill>
                  <a:srgbClr val="00B050"/>
                </a:solidFill>
              </a:rPr>
              <a:t>100%</a:t>
            </a:r>
          </a:p>
        </p:txBody>
      </p:sp>
      <p:sp>
        <p:nvSpPr>
          <p:cNvPr id="37" name="Title 5">
            <a:extLst>
              <a:ext uri="{FF2B5EF4-FFF2-40B4-BE49-F238E27FC236}">
                <a16:creationId xmlns:a16="http://schemas.microsoft.com/office/drawing/2014/main" id="{52DEEFF2-BE77-EE58-CD2E-0C781F5D6BA2}"/>
              </a:ext>
            </a:extLst>
          </p:cNvPr>
          <p:cNvSpPr txBox="1">
            <a:spLocks/>
          </p:cNvSpPr>
          <p:nvPr/>
        </p:nvSpPr>
        <p:spPr>
          <a:xfrm>
            <a:off x="8577450" y="3661733"/>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0%</a:t>
            </a:r>
          </a:p>
        </p:txBody>
      </p:sp>
      <p:sp>
        <p:nvSpPr>
          <p:cNvPr id="43" name="Title 5">
            <a:extLst>
              <a:ext uri="{FF2B5EF4-FFF2-40B4-BE49-F238E27FC236}">
                <a16:creationId xmlns:a16="http://schemas.microsoft.com/office/drawing/2014/main" id="{1B2A0B93-497A-C597-3102-4F2200B68680}"/>
              </a:ext>
            </a:extLst>
          </p:cNvPr>
          <p:cNvSpPr txBox="1">
            <a:spLocks/>
          </p:cNvSpPr>
          <p:nvPr/>
        </p:nvSpPr>
        <p:spPr>
          <a:xfrm>
            <a:off x="7430231" y="6151965"/>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solidFill>
                  <a:srgbClr val="00B050"/>
                </a:solidFill>
              </a:rPr>
              <a:t>88%</a:t>
            </a:r>
          </a:p>
        </p:txBody>
      </p:sp>
      <p:sp>
        <p:nvSpPr>
          <p:cNvPr id="45" name="Title 5">
            <a:extLst>
              <a:ext uri="{FF2B5EF4-FFF2-40B4-BE49-F238E27FC236}">
                <a16:creationId xmlns:a16="http://schemas.microsoft.com/office/drawing/2014/main" id="{94723B44-FD33-5717-3692-2A3848D5A8E5}"/>
              </a:ext>
            </a:extLst>
          </p:cNvPr>
          <p:cNvSpPr txBox="1">
            <a:spLocks/>
          </p:cNvSpPr>
          <p:nvPr/>
        </p:nvSpPr>
        <p:spPr>
          <a:xfrm>
            <a:off x="8577450" y="6137588"/>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12%</a:t>
            </a:r>
          </a:p>
        </p:txBody>
      </p:sp>
      <p:sp>
        <p:nvSpPr>
          <p:cNvPr id="10" name="Text Placeholder 3">
            <a:extLst>
              <a:ext uri="{FF2B5EF4-FFF2-40B4-BE49-F238E27FC236}">
                <a16:creationId xmlns:a16="http://schemas.microsoft.com/office/drawing/2014/main" id="{F2890DDF-A303-BF07-FC89-1C61922F6FFA}"/>
              </a:ext>
            </a:extLst>
          </p:cNvPr>
          <p:cNvSpPr txBox="1">
            <a:spLocks/>
          </p:cNvSpPr>
          <p:nvPr/>
        </p:nvSpPr>
        <p:spPr>
          <a:xfrm>
            <a:off x="9716983" y="1177129"/>
            <a:ext cx="1296509" cy="523639"/>
          </a:xfrm>
          <a:prstGeom prst="rect">
            <a:avLst/>
          </a:prstGeom>
        </p:spPr>
        <p:txBody>
          <a:bodyPr lIns="0" tIns="0" rIns="0" bIns="0" anchor="t">
            <a:no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b="1" dirty="0">
                <a:solidFill>
                  <a:srgbClr val="003863"/>
                </a:solidFill>
              </a:rPr>
              <a:t>Number of Responses</a:t>
            </a:r>
          </a:p>
        </p:txBody>
      </p:sp>
      <p:sp>
        <p:nvSpPr>
          <p:cNvPr id="12" name="Title 5">
            <a:extLst>
              <a:ext uri="{FF2B5EF4-FFF2-40B4-BE49-F238E27FC236}">
                <a16:creationId xmlns:a16="http://schemas.microsoft.com/office/drawing/2014/main" id="{72392425-E602-C0EA-77DB-19504906C19B}"/>
              </a:ext>
            </a:extLst>
          </p:cNvPr>
          <p:cNvSpPr txBox="1">
            <a:spLocks/>
          </p:cNvSpPr>
          <p:nvPr/>
        </p:nvSpPr>
        <p:spPr>
          <a:xfrm>
            <a:off x="9873959" y="1875862"/>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17</a:t>
            </a:r>
          </a:p>
        </p:txBody>
      </p:sp>
      <p:sp>
        <p:nvSpPr>
          <p:cNvPr id="30" name="Text Placeholder 3">
            <a:extLst>
              <a:ext uri="{FF2B5EF4-FFF2-40B4-BE49-F238E27FC236}">
                <a16:creationId xmlns:a16="http://schemas.microsoft.com/office/drawing/2014/main" id="{A0E9EFE1-19EE-92FA-AE8A-0815E1D0A086}"/>
              </a:ext>
            </a:extLst>
          </p:cNvPr>
          <p:cNvSpPr txBox="1">
            <a:spLocks/>
          </p:cNvSpPr>
          <p:nvPr/>
        </p:nvSpPr>
        <p:spPr>
          <a:xfrm>
            <a:off x="7227651" y="5590021"/>
            <a:ext cx="1296509" cy="387575"/>
          </a:xfrm>
          <a:prstGeom prst="rect">
            <a:avLst/>
          </a:prstGeom>
        </p:spPr>
        <p:txBody>
          <a:bodyPr lIns="0" tIns="0" rIns="0" bIns="0" anchor="t">
            <a:no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b="1" dirty="0">
                <a:solidFill>
                  <a:srgbClr val="003863"/>
                </a:solidFill>
              </a:rPr>
              <a:t>Very Easy</a:t>
            </a:r>
          </a:p>
        </p:txBody>
      </p:sp>
      <p:sp>
        <p:nvSpPr>
          <p:cNvPr id="31" name="Text Placeholder 3">
            <a:extLst>
              <a:ext uri="{FF2B5EF4-FFF2-40B4-BE49-F238E27FC236}">
                <a16:creationId xmlns:a16="http://schemas.microsoft.com/office/drawing/2014/main" id="{6E1B024D-96E5-0404-3514-C814C25685B6}"/>
              </a:ext>
            </a:extLst>
          </p:cNvPr>
          <p:cNvSpPr txBox="1">
            <a:spLocks/>
          </p:cNvSpPr>
          <p:nvPr/>
        </p:nvSpPr>
        <p:spPr>
          <a:xfrm>
            <a:off x="8577450" y="5590021"/>
            <a:ext cx="891349" cy="387575"/>
          </a:xfrm>
          <a:prstGeom prst="rect">
            <a:avLst/>
          </a:prstGeom>
        </p:spPr>
        <p:txBody>
          <a:bodyPr lIns="0" tIns="0" rIns="0" bIns="0" anchor="t">
            <a:no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b="1" dirty="0">
                <a:solidFill>
                  <a:srgbClr val="003863"/>
                </a:solidFill>
              </a:rPr>
              <a:t>Easy</a:t>
            </a:r>
          </a:p>
        </p:txBody>
      </p:sp>
      <p:sp>
        <p:nvSpPr>
          <p:cNvPr id="33" name="Title 5">
            <a:extLst>
              <a:ext uri="{FF2B5EF4-FFF2-40B4-BE49-F238E27FC236}">
                <a16:creationId xmlns:a16="http://schemas.microsoft.com/office/drawing/2014/main" id="{89A6194D-DD8D-CEEA-F26E-E3E9F51DE314}"/>
              </a:ext>
            </a:extLst>
          </p:cNvPr>
          <p:cNvSpPr txBox="1">
            <a:spLocks/>
          </p:cNvSpPr>
          <p:nvPr/>
        </p:nvSpPr>
        <p:spPr>
          <a:xfrm>
            <a:off x="9927249" y="2909687"/>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17</a:t>
            </a:r>
          </a:p>
        </p:txBody>
      </p:sp>
      <p:sp>
        <p:nvSpPr>
          <p:cNvPr id="34" name="Title 5">
            <a:extLst>
              <a:ext uri="{FF2B5EF4-FFF2-40B4-BE49-F238E27FC236}">
                <a16:creationId xmlns:a16="http://schemas.microsoft.com/office/drawing/2014/main" id="{D7D68226-74C1-2426-5C4B-81E13A0D0A04}"/>
              </a:ext>
            </a:extLst>
          </p:cNvPr>
          <p:cNvSpPr txBox="1">
            <a:spLocks/>
          </p:cNvSpPr>
          <p:nvPr/>
        </p:nvSpPr>
        <p:spPr>
          <a:xfrm>
            <a:off x="9927249" y="3661733"/>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17</a:t>
            </a:r>
          </a:p>
        </p:txBody>
      </p:sp>
      <p:sp>
        <p:nvSpPr>
          <p:cNvPr id="42" name="Title 5">
            <a:extLst>
              <a:ext uri="{FF2B5EF4-FFF2-40B4-BE49-F238E27FC236}">
                <a16:creationId xmlns:a16="http://schemas.microsoft.com/office/drawing/2014/main" id="{EB3DAFB2-6A21-BBB0-4C33-F28EEFFDF421}"/>
              </a:ext>
            </a:extLst>
          </p:cNvPr>
          <p:cNvSpPr txBox="1">
            <a:spLocks/>
          </p:cNvSpPr>
          <p:nvPr/>
        </p:nvSpPr>
        <p:spPr>
          <a:xfrm>
            <a:off x="9927248" y="4887466"/>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17</a:t>
            </a:r>
          </a:p>
        </p:txBody>
      </p:sp>
      <p:cxnSp>
        <p:nvCxnSpPr>
          <p:cNvPr id="51" name="Straight Arrow Connector 50">
            <a:extLst>
              <a:ext uri="{FF2B5EF4-FFF2-40B4-BE49-F238E27FC236}">
                <a16:creationId xmlns:a16="http://schemas.microsoft.com/office/drawing/2014/main" id="{5073D767-C759-9FDA-D540-2C8687CB7F1E}"/>
              </a:ext>
            </a:extLst>
          </p:cNvPr>
          <p:cNvCxnSpPr>
            <a:cxnSpLocks/>
          </p:cNvCxnSpPr>
          <p:nvPr/>
        </p:nvCxnSpPr>
        <p:spPr>
          <a:xfrm>
            <a:off x="330117" y="5259963"/>
            <a:ext cx="11480958" cy="9117"/>
          </a:xfrm>
          <a:prstGeom prst="straightConnector1">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5">
            <a:extLst>
              <a:ext uri="{FF2B5EF4-FFF2-40B4-BE49-F238E27FC236}">
                <a16:creationId xmlns:a16="http://schemas.microsoft.com/office/drawing/2014/main" id="{ABB543F9-A92A-7379-ADFB-9BF2248C4F5C}"/>
              </a:ext>
            </a:extLst>
          </p:cNvPr>
          <p:cNvSpPr txBox="1">
            <a:spLocks/>
          </p:cNvSpPr>
          <p:nvPr/>
        </p:nvSpPr>
        <p:spPr>
          <a:xfrm>
            <a:off x="7349454" y="4865108"/>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solidFill>
                  <a:srgbClr val="00B050"/>
                </a:solidFill>
              </a:rPr>
              <a:t>0%</a:t>
            </a:r>
          </a:p>
        </p:txBody>
      </p:sp>
      <p:sp>
        <p:nvSpPr>
          <p:cNvPr id="4" name="Title 5">
            <a:extLst>
              <a:ext uri="{FF2B5EF4-FFF2-40B4-BE49-F238E27FC236}">
                <a16:creationId xmlns:a16="http://schemas.microsoft.com/office/drawing/2014/main" id="{17458798-8F54-5487-73DF-E22BD68E7D9B}"/>
              </a:ext>
            </a:extLst>
          </p:cNvPr>
          <p:cNvSpPr txBox="1">
            <a:spLocks/>
          </p:cNvSpPr>
          <p:nvPr/>
        </p:nvSpPr>
        <p:spPr>
          <a:xfrm>
            <a:off x="8496673" y="4865108"/>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100%</a:t>
            </a:r>
          </a:p>
        </p:txBody>
      </p:sp>
      <p:sp>
        <p:nvSpPr>
          <p:cNvPr id="5" name="Text Placeholder 3">
            <a:extLst>
              <a:ext uri="{FF2B5EF4-FFF2-40B4-BE49-F238E27FC236}">
                <a16:creationId xmlns:a16="http://schemas.microsoft.com/office/drawing/2014/main" id="{45DD38CD-BAA4-DE85-45B9-3B7453413C35}"/>
              </a:ext>
            </a:extLst>
          </p:cNvPr>
          <p:cNvSpPr txBox="1">
            <a:spLocks/>
          </p:cNvSpPr>
          <p:nvPr/>
        </p:nvSpPr>
        <p:spPr>
          <a:xfrm>
            <a:off x="7406493" y="4363997"/>
            <a:ext cx="777271" cy="387575"/>
          </a:xfrm>
          <a:prstGeom prst="rect">
            <a:avLst/>
          </a:prstGeom>
        </p:spPr>
        <p:txBody>
          <a:bodyPr lIns="0" tIns="0" rIns="0" bIns="0" anchor="t">
            <a:no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b="1" dirty="0">
                <a:solidFill>
                  <a:srgbClr val="003863"/>
                </a:solidFill>
              </a:rPr>
              <a:t>Yes</a:t>
            </a:r>
          </a:p>
        </p:txBody>
      </p:sp>
      <p:sp>
        <p:nvSpPr>
          <p:cNvPr id="6" name="Text Placeholder 3">
            <a:extLst>
              <a:ext uri="{FF2B5EF4-FFF2-40B4-BE49-F238E27FC236}">
                <a16:creationId xmlns:a16="http://schemas.microsoft.com/office/drawing/2014/main" id="{42BF46F3-50A1-022C-34FE-36E00B87E7FA}"/>
              </a:ext>
            </a:extLst>
          </p:cNvPr>
          <p:cNvSpPr txBox="1">
            <a:spLocks/>
          </p:cNvSpPr>
          <p:nvPr/>
        </p:nvSpPr>
        <p:spPr>
          <a:xfrm>
            <a:off x="8496673" y="4363997"/>
            <a:ext cx="891349" cy="387575"/>
          </a:xfrm>
          <a:prstGeom prst="rect">
            <a:avLst/>
          </a:prstGeom>
        </p:spPr>
        <p:txBody>
          <a:bodyPr lIns="0" tIns="0" rIns="0" bIns="0" anchor="t">
            <a:no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b="1" dirty="0">
                <a:solidFill>
                  <a:srgbClr val="003863"/>
                </a:solidFill>
              </a:rPr>
              <a:t>No</a:t>
            </a:r>
          </a:p>
        </p:txBody>
      </p:sp>
      <p:sp>
        <p:nvSpPr>
          <p:cNvPr id="8" name="Title 5">
            <a:extLst>
              <a:ext uri="{FF2B5EF4-FFF2-40B4-BE49-F238E27FC236}">
                <a16:creationId xmlns:a16="http://schemas.microsoft.com/office/drawing/2014/main" id="{0B2AB1E7-9942-4E77-0417-57C371A1C5ED}"/>
              </a:ext>
            </a:extLst>
          </p:cNvPr>
          <p:cNvSpPr txBox="1">
            <a:spLocks/>
          </p:cNvSpPr>
          <p:nvPr/>
        </p:nvSpPr>
        <p:spPr>
          <a:xfrm>
            <a:off x="9873959" y="6058045"/>
            <a:ext cx="891349" cy="375703"/>
          </a:xfrm>
          <a:prstGeom prst="rect">
            <a:avLst/>
          </a:prstGeom>
        </p:spPr>
        <p:txBody>
          <a:bodyPr vert="horz" lIns="0" tIns="0" rIns="0" bIns="0" rtlCol="0" anchor="t" anchorCtr="0">
            <a:normAutofit/>
          </a:bodyPr>
          <a:lstStyle>
            <a:defPPr>
              <a:defRPr lang="en-US"/>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a:lstStyle>
          <a:p>
            <a:pPr algn="ctr"/>
            <a:r>
              <a:rPr lang="en-US" sz="1800" dirty="0"/>
              <a:t>17</a:t>
            </a:r>
          </a:p>
        </p:txBody>
      </p:sp>
    </p:spTree>
    <p:extLst>
      <p:ext uri="{BB962C8B-B14F-4D97-AF65-F5344CB8AC3E}">
        <p14:creationId xmlns:p14="http://schemas.microsoft.com/office/powerpoint/2010/main" val="395962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44">
            <a:extLst>
              <a:ext uri="{FF2B5EF4-FFF2-40B4-BE49-F238E27FC236}">
                <a16:creationId xmlns:a16="http://schemas.microsoft.com/office/drawing/2014/main" id="{E32F9623-DB97-8DAB-81D3-FD4D9D47298B}"/>
              </a:ext>
            </a:extLst>
          </p:cNvPr>
          <p:cNvSpPr>
            <a:spLocks noGrp="1"/>
          </p:cNvSpPr>
          <p:nvPr>
            <p:ph type="title"/>
          </p:nvPr>
        </p:nvSpPr>
        <p:spPr/>
        <p:txBody>
          <a:bodyPr>
            <a:noAutofit/>
          </a:bodyPr>
          <a:lstStyle/>
          <a:p>
            <a:r>
              <a:rPr lang="en-US" sz="2800" b="1" dirty="0">
                <a:solidFill>
                  <a:schemeClr val="bg1"/>
                </a:solidFill>
                <a:latin typeface="Aptos" panose="020B0004020202020204" pitchFamily="34" charset="0"/>
                <a:ea typeface="+mj-lt"/>
                <a:cs typeface="+mj-lt"/>
              </a:rPr>
              <a:t>Create Account screen – current state</a:t>
            </a:r>
            <a:br>
              <a:rPr lang="en-US" sz="2800" b="1" dirty="0">
                <a:solidFill>
                  <a:schemeClr val="bg1"/>
                </a:solidFill>
                <a:latin typeface="Aptos" panose="020B0004020202020204" pitchFamily="34" charset="0"/>
                <a:ea typeface="+mj-lt"/>
                <a:cs typeface="+mj-lt"/>
              </a:rPr>
            </a:br>
            <a:r>
              <a:rPr lang="en-US" sz="2800" b="1" dirty="0">
                <a:solidFill>
                  <a:schemeClr val="bg1"/>
                </a:solidFill>
                <a:latin typeface="Aptos" panose="020B0004020202020204" pitchFamily="34" charset="0"/>
                <a:ea typeface="+mj-lt"/>
                <a:cs typeface="+mj-lt"/>
              </a:rPr>
              <a:t>Finding Paperless EOB Information</a:t>
            </a:r>
          </a:p>
        </p:txBody>
      </p:sp>
      <p:sp>
        <p:nvSpPr>
          <p:cNvPr id="3" name="Slide Number Placeholder 2">
            <a:extLst>
              <a:ext uri="{FF2B5EF4-FFF2-40B4-BE49-F238E27FC236}">
                <a16:creationId xmlns:a16="http://schemas.microsoft.com/office/drawing/2014/main" id="{4445E9BC-B507-DC62-9992-BA578C89073C}"/>
              </a:ext>
            </a:extLst>
          </p:cNvPr>
          <p:cNvSpPr>
            <a:spLocks noGrp="1"/>
          </p:cNvSpPr>
          <p:nvPr>
            <p:ph type="sldNum" sz="quarter" idx="10"/>
          </p:nvPr>
        </p:nvSpPr>
        <p:spPr/>
        <p:txBody>
          <a:bodyPr/>
          <a:lstStyle/>
          <a:p>
            <a:fld id="{F0BBDD5A-B46B-1B4F-9959-414F0ED75735}" type="slidenum">
              <a:rPr lang="en-US" smtClean="0"/>
              <a:t>8</a:t>
            </a:fld>
            <a:endParaRPr lang="en-US"/>
          </a:p>
        </p:txBody>
      </p:sp>
      <p:pic>
        <p:nvPicPr>
          <p:cNvPr id="19" name="Picture 3">
            <a:extLst>
              <a:ext uri="{FF2B5EF4-FFF2-40B4-BE49-F238E27FC236}">
                <a16:creationId xmlns:a16="http://schemas.microsoft.com/office/drawing/2014/main" id="{B450CCCC-8D08-F0F9-519E-3FF67DDC1EB7}"/>
              </a:ext>
            </a:extLst>
          </p:cNvPr>
          <p:cNvPicPr>
            <a:picLocks noChangeAspect="1"/>
          </p:cNvPicPr>
          <p:nvPr/>
        </p:nvPicPr>
        <p:blipFill>
          <a:blip r:embed="rId4"/>
          <a:srcRect/>
          <a:stretch/>
        </p:blipFill>
        <p:spPr>
          <a:xfrm>
            <a:off x="4012193" y="1059445"/>
            <a:ext cx="7908168" cy="5065149"/>
          </a:xfrm>
          <a:prstGeom prst="rect">
            <a:avLst/>
          </a:prstGeom>
        </p:spPr>
      </p:pic>
      <p:sp>
        <p:nvSpPr>
          <p:cNvPr id="7" name="Rectangle 6">
            <a:extLst>
              <a:ext uri="{FF2B5EF4-FFF2-40B4-BE49-F238E27FC236}">
                <a16:creationId xmlns:a16="http://schemas.microsoft.com/office/drawing/2014/main" id="{D1BD5BD4-47BF-A735-387C-A660A576B17D}"/>
              </a:ext>
            </a:extLst>
          </p:cNvPr>
          <p:cNvSpPr/>
          <p:nvPr/>
        </p:nvSpPr>
        <p:spPr>
          <a:xfrm>
            <a:off x="4712749" y="1256643"/>
            <a:ext cx="6550467" cy="44556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C826BF1-B7A7-8F97-52EB-1FBFFF434096}"/>
              </a:ext>
            </a:extLst>
          </p:cNvPr>
          <p:cNvPicPr>
            <a:picLocks noChangeAspect="1"/>
          </p:cNvPicPr>
          <p:nvPr/>
        </p:nvPicPr>
        <p:blipFill>
          <a:blip r:embed="rId5"/>
          <a:stretch>
            <a:fillRect/>
          </a:stretch>
        </p:blipFill>
        <p:spPr>
          <a:xfrm>
            <a:off x="5340049" y="1256643"/>
            <a:ext cx="4928067" cy="4057998"/>
          </a:xfrm>
          <a:prstGeom prst="rect">
            <a:avLst/>
          </a:prstGeom>
        </p:spPr>
      </p:pic>
      <p:sp>
        <p:nvSpPr>
          <p:cNvPr id="21" name="Oval 20">
            <a:extLst>
              <a:ext uri="{FF2B5EF4-FFF2-40B4-BE49-F238E27FC236}">
                <a16:creationId xmlns:a16="http://schemas.microsoft.com/office/drawing/2014/main" id="{BC91CA10-6878-6228-073C-2866FC697906}"/>
              </a:ext>
            </a:extLst>
          </p:cNvPr>
          <p:cNvSpPr/>
          <p:nvPr/>
        </p:nvSpPr>
        <p:spPr>
          <a:xfrm>
            <a:off x="4790177" y="3721658"/>
            <a:ext cx="466298" cy="46629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rgbClr val="003863"/>
                </a:solidFill>
              </a:rPr>
              <a:t>1</a:t>
            </a:r>
          </a:p>
        </p:txBody>
      </p:sp>
      <p:sp>
        <p:nvSpPr>
          <p:cNvPr id="9" name="Oval 8">
            <a:extLst>
              <a:ext uri="{FF2B5EF4-FFF2-40B4-BE49-F238E27FC236}">
                <a16:creationId xmlns:a16="http://schemas.microsoft.com/office/drawing/2014/main" id="{72BDB79A-62C9-53D8-10A8-AFD8B9F058F9}"/>
              </a:ext>
            </a:extLst>
          </p:cNvPr>
          <p:cNvSpPr/>
          <p:nvPr/>
        </p:nvSpPr>
        <p:spPr>
          <a:xfrm>
            <a:off x="4790177" y="4250686"/>
            <a:ext cx="466298" cy="46629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rgbClr val="003863"/>
                </a:solidFill>
              </a:rPr>
              <a:t>2</a:t>
            </a:r>
          </a:p>
        </p:txBody>
      </p:sp>
      <p:sp>
        <p:nvSpPr>
          <p:cNvPr id="10" name="Oval 9">
            <a:extLst>
              <a:ext uri="{FF2B5EF4-FFF2-40B4-BE49-F238E27FC236}">
                <a16:creationId xmlns:a16="http://schemas.microsoft.com/office/drawing/2014/main" id="{6A4237B6-8FEF-34F8-BF5C-66BF547ECC86}"/>
              </a:ext>
            </a:extLst>
          </p:cNvPr>
          <p:cNvSpPr/>
          <p:nvPr/>
        </p:nvSpPr>
        <p:spPr>
          <a:xfrm>
            <a:off x="8270598" y="4250686"/>
            <a:ext cx="466298" cy="46629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rgbClr val="003863"/>
                </a:solidFill>
              </a:rPr>
              <a:t>3</a:t>
            </a:r>
          </a:p>
        </p:txBody>
      </p:sp>
      <p:sp>
        <p:nvSpPr>
          <p:cNvPr id="13" name="Title 44">
            <a:extLst>
              <a:ext uri="{FF2B5EF4-FFF2-40B4-BE49-F238E27FC236}">
                <a16:creationId xmlns:a16="http://schemas.microsoft.com/office/drawing/2014/main" id="{D2183513-3DA3-3285-184A-A3A7923CAA66}"/>
              </a:ext>
            </a:extLst>
          </p:cNvPr>
          <p:cNvSpPr txBox="1">
            <a:spLocks/>
          </p:cNvSpPr>
          <p:nvPr/>
        </p:nvSpPr>
        <p:spPr>
          <a:xfrm>
            <a:off x="5231865" y="256637"/>
            <a:ext cx="5795526" cy="72437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1200" b="1" dirty="0">
                <a:effectLst/>
                <a:latin typeface="Helvetica Neue" panose="02000503000000020004" pitchFamily="2" charset="0"/>
              </a:rPr>
              <a:t>Task Question: </a:t>
            </a:r>
            <a:r>
              <a:rPr lang="en-US" sz="1200" dirty="0">
                <a:effectLst/>
                <a:latin typeface="Helvetica Neue" panose="02000503000000020004" pitchFamily="2" charset="0"/>
              </a:rPr>
              <a:t>For the purposes of this study, assume that you already have purchased dental insurance</a:t>
            </a:r>
            <a:r>
              <a:rPr lang="en-US" sz="1200" dirty="0">
                <a:latin typeface="Helvetica Neue" panose="02000503000000020004" pitchFamily="2" charset="0"/>
              </a:rPr>
              <a:t>, </a:t>
            </a:r>
            <a:r>
              <a:rPr lang="en-US" sz="1200" dirty="0">
                <a:effectLst/>
                <a:latin typeface="Helvetica Neue" panose="02000503000000020004" pitchFamily="2" charset="0"/>
              </a:rPr>
              <a:t>and you need to access your online account so you can update how you receive your dental statements. Please keep this in mind while completing this study.</a:t>
            </a:r>
          </a:p>
        </p:txBody>
      </p:sp>
      <p:sp>
        <p:nvSpPr>
          <p:cNvPr id="17" name="Text Placeholder 46">
            <a:extLst>
              <a:ext uri="{FF2B5EF4-FFF2-40B4-BE49-F238E27FC236}">
                <a16:creationId xmlns:a16="http://schemas.microsoft.com/office/drawing/2014/main" id="{C7E0F9C4-A358-1CF1-2F06-3D860B61BFE6}"/>
              </a:ext>
            </a:extLst>
          </p:cNvPr>
          <p:cNvSpPr>
            <a:spLocks noGrp="1"/>
          </p:cNvSpPr>
          <p:nvPr>
            <p:ph type="body" sz="half" idx="2"/>
          </p:nvPr>
        </p:nvSpPr>
        <p:spPr>
          <a:xfrm>
            <a:off x="389468" y="2382982"/>
            <a:ext cx="3998451" cy="2931659"/>
          </a:xfrm>
        </p:spPr>
        <p:txBody>
          <a:bodyPr vert="horz" lIns="91440" tIns="45720" rIns="91440" bIns="45720" rtlCol="0" anchor="t">
            <a:normAutofit lnSpcReduction="10000"/>
          </a:bodyPr>
          <a:lstStyle/>
          <a:p>
            <a:pPr marL="342900" indent="-342900">
              <a:buAutoNum type="arabicPeriod"/>
            </a:pPr>
            <a:r>
              <a:rPr lang="en-US" dirty="0">
                <a:latin typeface="Aptos" panose="020B0004020202020204" pitchFamily="34" charset="0"/>
                <a:ea typeface="+mn-lt"/>
                <a:cs typeface="+mn-lt"/>
              </a:rPr>
              <a:t>Participants opted in on the Registration/Create Account page. 12% of participants voiced that there was not enough information about Paperless EOBs.</a:t>
            </a:r>
          </a:p>
          <a:p>
            <a:pPr marL="342900" indent="-342900">
              <a:buAutoNum type="arabicPeriod"/>
            </a:pPr>
            <a:r>
              <a:rPr lang="en-US" dirty="0">
                <a:latin typeface="Aptos" panose="020B0004020202020204" pitchFamily="34" charset="0"/>
                <a:ea typeface="+mn-lt"/>
                <a:cs typeface="+mn-lt"/>
              </a:rPr>
              <a:t>Out of 17 participants, 88% wanted Paperless to be preselected, 14% said that they preferred it to not be selected.</a:t>
            </a:r>
          </a:p>
          <a:p>
            <a:pPr marL="342900" indent="-342900">
              <a:buAutoNum type="arabicPeriod"/>
            </a:pPr>
            <a:r>
              <a:rPr lang="en-US" dirty="0">
                <a:latin typeface="Aptos" panose="020B0004020202020204" pitchFamily="34" charset="0"/>
                <a:ea typeface="+mn-lt"/>
                <a:cs typeface="+mn-lt"/>
              </a:rPr>
              <a:t>Users had to spend a considerable amount of time reading this page and trying to understand what action they were supposed to take. It was not immediately clear to them.</a:t>
            </a:r>
            <a:endParaRPr lang="en-US" dirty="0">
              <a:latin typeface="Aptos" panose="020B0004020202020204" pitchFamily="34" charset="0"/>
            </a:endParaRPr>
          </a:p>
          <a:p>
            <a:endParaRPr lang="en-US" dirty="0">
              <a:latin typeface="Aptos" panose="020B0004020202020204" pitchFamily="34" charset="0"/>
            </a:endParaRPr>
          </a:p>
        </p:txBody>
      </p:sp>
      <p:sp>
        <p:nvSpPr>
          <p:cNvPr id="18" name="Rounded Rectangle 17">
            <a:extLst>
              <a:ext uri="{FF2B5EF4-FFF2-40B4-BE49-F238E27FC236}">
                <a16:creationId xmlns:a16="http://schemas.microsoft.com/office/drawing/2014/main" id="{5D8BF906-7878-B6F6-AEF1-43F05A41FB0A}"/>
              </a:ext>
            </a:extLst>
          </p:cNvPr>
          <p:cNvSpPr/>
          <p:nvPr/>
        </p:nvSpPr>
        <p:spPr>
          <a:xfrm>
            <a:off x="6096000" y="5487024"/>
            <a:ext cx="4281055" cy="1097013"/>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3D36840-A6D1-9E2B-5AF8-0E210F5167B5}"/>
              </a:ext>
            </a:extLst>
          </p:cNvPr>
          <p:cNvSpPr txBox="1"/>
          <p:nvPr/>
        </p:nvSpPr>
        <p:spPr>
          <a:xfrm>
            <a:off x="6317672" y="5773920"/>
            <a:ext cx="5046607" cy="523220"/>
          </a:xfrm>
          <a:prstGeom prst="rect">
            <a:avLst/>
          </a:prstGeom>
          <a:noFill/>
        </p:spPr>
        <p:txBody>
          <a:bodyPr wrap="square">
            <a:spAutoFit/>
          </a:bodyPr>
          <a:lstStyle/>
          <a:p>
            <a:r>
              <a:rPr lang="en-US" sz="1400" dirty="0">
                <a:solidFill>
                  <a:schemeClr val="bg1"/>
                </a:solidFill>
                <a:latin typeface="Aptos" panose="020B0004020202020204" pitchFamily="34" charset="0"/>
              </a:rPr>
              <a:t>User Feedback:</a:t>
            </a:r>
            <a:br>
              <a:rPr lang="en-US" sz="1400" dirty="0">
                <a:solidFill>
                  <a:schemeClr val="bg1"/>
                </a:solidFill>
                <a:latin typeface="Aptos" panose="020B0004020202020204" pitchFamily="34" charset="0"/>
              </a:rPr>
            </a:br>
            <a:r>
              <a:rPr lang="en-US" sz="1400" dirty="0">
                <a:solidFill>
                  <a:schemeClr val="bg1"/>
                </a:solidFill>
                <a:latin typeface="Aptos" panose="020B0004020202020204" pitchFamily="34" charset="0"/>
              </a:rPr>
              <a:t> "the box checked by default is much better."</a:t>
            </a:r>
          </a:p>
        </p:txBody>
      </p:sp>
    </p:spTree>
    <p:extLst>
      <p:ext uri="{BB962C8B-B14F-4D97-AF65-F5344CB8AC3E}">
        <p14:creationId xmlns:p14="http://schemas.microsoft.com/office/powerpoint/2010/main" val="1531239431"/>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935C5DC-C2A7-FEAD-C9D5-EEBD93F48119}"/>
              </a:ext>
            </a:extLst>
          </p:cNvPr>
          <p:cNvSpPr>
            <a:spLocks noGrp="1"/>
          </p:cNvSpPr>
          <p:nvPr>
            <p:ph type="ctrTitle"/>
          </p:nvPr>
        </p:nvSpPr>
        <p:spPr/>
        <p:txBody>
          <a:bodyPr/>
          <a:lstStyle/>
          <a:p>
            <a:r>
              <a:rPr lang="en-US" dirty="0"/>
              <a:t>AB Testing</a:t>
            </a:r>
          </a:p>
        </p:txBody>
      </p:sp>
      <p:sp>
        <p:nvSpPr>
          <p:cNvPr id="7" name="Subtitle 6">
            <a:extLst>
              <a:ext uri="{FF2B5EF4-FFF2-40B4-BE49-F238E27FC236}">
                <a16:creationId xmlns:a16="http://schemas.microsoft.com/office/drawing/2014/main" id="{660AB14F-16EF-1948-77D4-505D9263AC09}"/>
              </a:ext>
            </a:extLst>
          </p:cNvPr>
          <p:cNvSpPr>
            <a:spLocks noGrp="1"/>
          </p:cNvSpPr>
          <p:nvPr>
            <p:ph type="subTitle" idx="1"/>
          </p:nvPr>
        </p:nvSpPr>
        <p:spPr/>
        <p:txBody>
          <a:bodyPr/>
          <a:lstStyle/>
          <a:p>
            <a:r>
              <a:rPr lang="en-US" dirty="0"/>
              <a:t>Registration – Create an Account</a:t>
            </a:r>
          </a:p>
        </p:txBody>
      </p:sp>
      <p:sp>
        <p:nvSpPr>
          <p:cNvPr id="5" name="Slide Number Placeholder 4">
            <a:extLst>
              <a:ext uri="{FF2B5EF4-FFF2-40B4-BE49-F238E27FC236}">
                <a16:creationId xmlns:a16="http://schemas.microsoft.com/office/drawing/2014/main" id="{5C1F4396-CA69-232D-5200-FD5A09937405}"/>
              </a:ext>
            </a:extLst>
          </p:cNvPr>
          <p:cNvSpPr>
            <a:spLocks noGrp="1"/>
          </p:cNvSpPr>
          <p:nvPr>
            <p:ph type="sldNum" sz="quarter" idx="4294967295"/>
          </p:nvPr>
        </p:nvSpPr>
        <p:spPr>
          <a:xfrm>
            <a:off x="9448800" y="6356350"/>
            <a:ext cx="2743200" cy="365125"/>
          </a:xfrm>
        </p:spPr>
        <p:txBody>
          <a:bodyPr/>
          <a:lstStyle/>
          <a:p>
            <a:fld id="{F0BBDD5A-B46B-1B4F-9959-414F0ED75735}" type="slidenum">
              <a:rPr lang="en-US" smtClean="0"/>
              <a:t>9</a:t>
            </a:fld>
            <a:endParaRPr lang="en-US" dirty="0"/>
          </a:p>
        </p:txBody>
      </p:sp>
    </p:spTree>
    <p:extLst>
      <p:ext uri="{BB962C8B-B14F-4D97-AF65-F5344CB8AC3E}">
        <p14:creationId xmlns:p14="http://schemas.microsoft.com/office/powerpoint/2010/main" val="2273377197"/>
      </p:ext>
    </p:extLst>
  </p:cSld>
  <p:clrMapOvr>
    <a:masterClrMapping/>
  </p:clrMapOvr>
</p:sld>
</file>

<file path=ppt/theme/theme1.xml><?xml version="1.0" encoding="utf-8"?>
<a:theme xmlns:a="http://schemas.openxmlformats.org/drawingml/2006/main" name="1_Office Theme">
  <a:themeElements>
    <a:clrScheme name="engen1">
      <a:dk1>
        <a:srgbClr val="000000"/>
      </a:dk1>
      <a:lt1>
        <a:srgbClr val="FFFFFF"/>
      </a:lt1>
      <a:dk2>
        <a:srgbClr val="003863"/>
      </a:dk2>
      <a:lt2>
        <a:srgbClr val="E7E6E6"/>
      </a:lt2>
      <a:accent1>
        <a:srgbClr val="8DDFB1"/>
      </a:accent1>
      <a:accent2>
        <a:srgbClr val="008DD1"/>
      </a:accent2>
      <a:accent3>
        <a:srgbClr val="00A09A"/>
      </a:accent3>
      <a:accent4>
        <a:srgbClr val="F6E757"/>
      </a:accent4>
      <a:accent5>
        <a:srgbClr val="00A09A"/>
      </a:accent5>
      <a:accent6>
        <a:srgbClr val="308ECC"/>
      </a:accent6>
      <a:hlink>
        <a:srgbClr val="003863"/>
      </a:hlink>
      <a:folHlink>
        <a:srgbClr val="00A09A"/>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Hire Copy enGen Orientation" id="{B20E7D4C-0390-E344-BCB3-981C59F72B67}" vid="{CA66072E-7E3C-B546-8E7B-0D92808110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c57d1a73-0e5c-464b-afb7-086dc67f3d46}" enabled="0" method="" siteId="{c57d1a73-0e5c-464b-afb7-086dc67f3d46}" removed="1"/>
</clbl:labelList>
</file>

<file path=docProps/app.xml><?xml version="1.0" encoding="utf-8"?>
<Properties xmlns="http://schemas.openxmlformats.org/officeDocument/2006/extended-properties" xmlns:vt="http://schemas.openxmlformats.org/officeDocument/2006/docPropsVTypes">
  <Template/>
  <TotalTime>28051</TotalTime>
  <Words>3216</Words>
  <Application>Microsoft Macintosh PowerPoint</Application>
  <PresentationFormat>Widescreen</PresentationFormat>
  <Paragraphs>389</Paragraphs>
  <Slides>26</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Arial</vt:lpstr>
      <vt:lpstr>Arial,Sans-Serif</vt:lpstr>
      <vt:lpstr>Calibri</vt:lpstr>
      <vt:lpstr>Century Gothic</vt:lpstr>
      <vt:lpstr>Helvetica Neue</vt:lpstr>
      <vt:lpstr>1_Office Theme</vt:lpstr>
      <vt:lpstr>USER EXPERIENCE Paperless EOB Research Study Results &amp; Recommendations</vt:lpstr>
      <vt:lpstr>Agenda</vt:lpstr>
      <vt:lpstr>Research Objective </vt:lpstr>
      <vt:lpstr>Research Goals</vt:lpstr>
      <vt:lpstr>Findings</vt:lpstr>
      <vt:lpstr>Registration Feedback – User Comments</vt:lpstr>
      <vt:lpstr>PowerPoint Presentation</vt:lpstr>
      <vt:lpstr>Create Account screen – current state Finding Paperless EOB Information</vt:lpstr>
      <vt:lpstr>AB Testing</vt:lpstr>
      <vt:lpstr>Relay Screen –  Finding Paperless EOB Information</vt:lpstr>
      <vt:lpstr>MDB Enrollment Summary – New Banner Alert Finding Paperless EOB Information </vt:lpstr>
      <vt:lpstr>My Profile Page</vt:lpstr>
      <vt:lpstr>Opportunities</vt:lpstr>
      <vt:lpstr>Address User Pain points through messaging for user’s who overlook paperless</vt:lpstr>
      <vt:lpstr>Address User Pain points through messaging for user’s who overlook paperless</vt:lpstr>
      <vt:lpstr>Registration Enhancements</vt:lpstr>
      <vt:lpstr>Notification Enhancement</vt:lpstr>
      <vt:lpstr>Registration Enhancement </vt:lpstr>
      <vt:lpstr>PowerPoint Presentation</vt:lpstr>
      <vt:lpstr>PowerPoint Presentation</vt:lpstr>
      <vt:lpstr>PowerPoint Presentation</vt:lpstr>
      <vt:lpstr>PowerPoint Presentation</vt:lpstr>
      <vt:lpstr>Enrollment Summary –  Paperless EOB Banners</vt:lpstr>
      <vt:lpstr>Help Center</vt:lpstr>
      <vt:lpstr>Q&amp;A</vt:lpstr>
      <vt:lpstr>Thank You!</vt:lpstr>
    </vt:vector>
  </TitlesOfParts>
  <Company>Highmark Health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enGen Orientation</dc:title>
  <dc:creator>Crouch, Jenna  (She/Her) (enGen)</dc:creator>
  <cp:lastModifiedBy>Gallagher, Jane (enGen)</cp:lastModifiedBy>
  <cp:revision>16</cp:revision>
  <dcterms:created xsi:type="dcterms:W3CDTF">2023-09-13T15:38:06Z</dcterms:created>
  <dcterms:modified xsi:type="dcterms:W3CDTF">2024-12-04T19:50:51Z</dcterms:modified>
</cp:coreProperties>
</file>